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0B2A391-7FCD-D7FF-1480-FD78241795D6}"/>
              </a:ext>
            </a:extLst>
          </p:cNvPr>
          <p:cNvGraphicFramePr>
            <a:graphicFrameLocks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856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9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E3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cinematic-photograph-evoking-a-hopeful-migration-j_2026-06-22T11-35-59_image_DAS_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126480" cy="5143500"/>
          </a:xfrm>
          <a:prstGeom prst="rect">
            <a:avLst/>
          </a:prstGeom>
          <a:solidFill>
            <a:srgbClr val="1E3543">
              <a:alpha val="7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3108960" cy="5143500"/>
          </a:xfrm>
          <a:prstGeom prst="rect">
            <a:avLst/>
          </a:prstGeom>
          <a:solidFill>
            <a:srgbClr val="1E3543">
              <a:alpha val="9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0080" y="105156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BF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REFUGEE'S JOURNEY  ·  POLAND TO AUSTRALIA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0080" y="1463040"/>
            <a:ext cx="58521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44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Refugee</a:t>
            </a:r>
            <a:endParaRPr lang="en-US" sz="4000" dirty="0"/>
          </a:p>
          <a:p>
            <a:pPr marL="0" indent="0">
              <a:lnSpc>
                <a:spcPts val="44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Human Rights Commissioner</a:t>
            </a:r>
            <a:endParaRPr lang="en-US" sz="4000" dirty="0"/>
          </a:p>
        </p:txBody>
      </p:sp>
      <p:sp>
        <p:nvSpPr>
          <p:cNvPr id="7" name="Shape 4"/>
          <p:cNvSpPr/>
          <p:nvPr/>
        </p:nvSpPr>
        <p:spPr>
          <a:xfrm>
            <a:off x="658368" y="3310128"/>
            <a:ext cx="822960" cy="45720"/>
          </a:xfrm>
          <a:prstGeom prst="rect">
            <a:avLst/>
          </a:prstGeom>
          <a:solidFill>
            <a:srgbClr val="3E8F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40080" y="3474720"/>
            <a:ext cx="5669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i="1" dirty="0">
                <a:solidFill>
                  <a:srgbClr val="EA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journey of Professor Seweryn “Sev” Ozdowski AM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40080" y="4069080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F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Born Poznań, Poland, 1949   •   Arrived Sydney, 18 June 1975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1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3697224" y="0"/>
            <a:ext cx="54864" cy="5143500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023360" y="45720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6E91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BRIDGE BETWEEN NATIONS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023360" y="749808"/>
            <a:ext cx="4663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Voice for Multiculturalism</a:t>
            </a:r>
            <a:endParaRPr lang="en-US" sz="2800" dirty="0"/>
          </a:p>
        </p:txBody>
      </p:sp>
      <p:sp>
        <p:nvSpPr>
          <p:cNvPr id="6" name="Shape 3"/>
          <p:cNvSpPr/>
          <p:nvPr/>
        </p:nvSpPr>
        <p:spPr>
          <a:xfrm>
            <a:off x="4041648" y="1975104"/>
            <a:ext cx="146304" cy="146304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343400" y="1828800"/>
            <a:ext cx="4343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Chair, Australian Multicultural Council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Led national multicultural policy, 2014–22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4041648" y="2907792"/>
            <a:ext cx="146304" cy="146304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343400" y="2761488"/>
            <a:ext cx="4343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Supporter of Solidarity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Helped Poland regain independence in 1989 by backing the movement through the 1980s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4041648" y="3840480"/>
            <a:ext cx="146304" cy="146304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343400" y="3694176"/>
            <a:ext cx="4343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5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 &amp; educator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Australian Institute of Polish Affairs (1989); launched the International Human Rights Education conferences; Professor at Western Sydney University</a:t>
            </a:r>
            <a:endParaRPr lang="en-US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DFEFFF-D383-CA0A-F6C6-CD0E15EDFA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905" y="226278"/>
            <a:ext cx="2016123" cy="25352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137A08-9E95-D724-859D-654071B12C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96" y="2829045"/>
            <a:ext cx="3286080" cy="2314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BB18D5-9D88-9367-41DD-E35B1A4F79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" y="226278"/>
            <a:ext cx="1579723" cy="25140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A41107-A04C-A975-621D-620C9F95B9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17" y="219153"/>
            <a:ext cx="3130284" cy="2368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2EA65-71CC-BF00-B9F7-9220674628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381" y="144780"/>
            <a:ext cx="2967803" cy="2598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F299D-5DEB-6314-37F7-36E5696C14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923" y="2435292"/>
            <a:ext cx="3919218" cy="2566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3D51B-C1EE-4A79-6736-22CD921730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69" y="2403558"/>
            <a:ext cx="2277753" cy="2598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6F31FA-70F3-2CAA-E081-85D8B923D5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141" y="2435292"/>
            <a:ext cx="2574569" cy="25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E3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1/workspace/images/serene-australian-landscape-at-golden-hour-eucalyp_2026-06-22T11-35-47_image_DAS_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3543">
              <a:alpha val="62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E3543">
              <a:alpha val="8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BF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HONOURS &amp; LEGACY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48640" y="74980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Recognised at Home and Abroad</a:t>
            </a:r>
            <a:endParaRPr lang="en-US" sz="3000" dirty="0"/>
          </a:p>
        </p:txBody>
      </p:sp>
      <p:sp>
        <p:nvSpPr>
          <p:cNvPr id="7" name="Shape 4"/>
          <p:cNvSpPr/>
          <p:nvPr/>
        </p:nvSpPr>
        <p:spPr>
          <a:xfrm>
            <a:off x="548640" y="1737360"/>
            <a:ext cx="2560320" cy="1481328"/>
          </a:xfrm>
          <a:prstGeom prst="rect">
            <a:avLst/>
          </a:prstGeom>
          <a:solidFill>
            <a:srgbClr val="1E3543">
              <a:alpha val="82000"/>
            </a:srgbClr>
          </a:solidFill>
          <a:ln w="9525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49808" y="1938528"/>
            <a:ext cx="603504" cy="603504"/>
          </a:xfrm>
          <a:prstGeom prst="ellipse">
            <a:avLst/>
          </a:prstGeom>
          <a:solidFill>
            <a:srgbClr val="3E8FB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24" y="2066544"/>
            <a:ext cx="347472" cy="34747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63040" y="192024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</a:t>
            </a:r>
            <a:endParaRPr lang="en-US" sz="1800" dirty="0"/>
          </a:p>
        </p:txBody>
      </p:sp>
      <p:sp>
        <p:nvSpPr>
          <p:cNvPr id="11" name="Text 7"/>
          <p:cNvSpPr/>
          <p:nvPr/>
        </p:nvSpPr>
        <p:spPr>
          <a:xfrm>
            <a:off x="768096" y="2633472"/>
            <a:ext cx="21396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50"/>
              </a:lnSpc>
              <a:buNone/>
            </a:pPr>
            <a:r>
              <a:rPr lang="en-US" sz="1000" dirty="0">
                <a:solidFill>
                  <a:srgbClr val="EA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 of the Order of Australia, 2016 — for service to human rights &amp; multiculturalism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3291840" y="1737360"/>
            <a:ext cx="2560320" cy="1481328"/>
          </a:xfrm>
          <a:prstGeom prst="rect">
            <a:avLst/>
          </a:prstGeom>
          <a:solidFill>
            <a:srgbClr val="1E3543">
              <a:alpha val="82000"/>
            </a:srgbClr>
          </a:solidFill>
          <a:ln w="9525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3493008" y="1938528"/>
            <a:ext cx="603504" cy="603504"/>
          </a:xfrm>
          <a:prstGeom prst="ellipse">
            <a:avLst/>
          </a:prstGeom>
          <a:solidFill>
            <a:srgbClr val="3E8FB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024" y="2066544"/>
            <a:ext cx="347472" cy="347472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206240" y="192024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OAM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3511296" y="2633472"/>
            <a:ext cx="21396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50"/>
              </a:lnSpc>
              <a:buNone/>
            </a:pPr>
            <a:r>
              <a:rPr lang="en-US" sz="1000" dirty="0">
                <a:solidFill>
                  <a:srgbClr val="EA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Medal of the Order of Australia, 1995 — for service to the Polish community</a:t>
            </a:r>
            <a:endParaRPr lang="en-US" sz="1000" dirty="0"/>
          </a:p>
        </p:txBody>
      </p:sp>
      <p:sp>
        <p:nvSpPr>
          <p:cNvPr id="17" name="Shape 12"/>
          <p:cNvSpPr/>
          <p:nvPr/>
        </p:nvSpPr>
        <p:spPr>
          <a:xfrm>
            <a:off x="6035040" y="1737360"/>
            <a:ext cx="2560320" cy="1481328"/>
          </a:xfrm>
          <a:prstGeom prst="rect">
            <a:avLst/>
          </a:prstGeom>
          <a:solidFill>
            <a:srgbClr val="1E3543">
              <a:alpha val="82000"/>
            </a:srgbClr>
          </a:solidFill>
          <a:ln w="9525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6236208" y="1938528"/>
            <a:ext cx="603504" cy="603504"/>
          </a:xfrm>
          <a:prstGeom prst="ellipse">
            <a:avLst/>
          </a:prstGeom>
          <a:solidFill>
            <a:srgbClr val="3E8FB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224" y="2066544"/>
            <a:ext cx="347472" cy="347472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949440" y="1920240"/>
            <a:ext cx="1554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Order of Merit</a:t>
            </a:r>
            <a:endParaRPr lang="en-US" sz="1800" dirty="0"/>
          </a:p>
        </p:txBody>
      </p:sp>
      <p:sp>
        <p:nvSpPr>
          <p:cNvPr id="21" name="Text 15"/>
          <p:cNvSpPr/>
          <p:nvPr/>
        </p:nvSpPr>
        <p:spPr>
          <a:xfrm>
            <a:off x="6254496" y="2633472"/>
            <a:ext cx="2139696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50"/>
              </a:lnSpc>
              <a:buNone/>
            </a:pPr>
            <a:r>
              <a:rPr lang="en-US" sz="1000" dirty="0">
                <a:solidFill>
                  <a:srgbClr val="EA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Officer’s Cross of the Order of Merit of the Republic of Poland, 2007</a:t>
            </a:r>
            <a:endParaRPr lang="en-US" sz="10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3429000"/>
            <a:ext cx="365760" cy="36576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051560" y="3401568"/>
            <a:ext cx="7498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Fifty great years in Australia — from pressing plywood on the night shift to shaping the nation’s conscience on human rights.</a:t>
            </a:r>
            <a:endParaRPr lang="en-US" sz="1600" dirty="0"/>
          </a:p>
        </p:txBody>
      </p:sp>
      <p:sp>
        <p:nvSpPr>
          <p:cNvPr id="24" name="Text 17"/>
          <p:cNvSpPr/>
          <p:nvPr/>
        </p:nvSpPr>
        <p:spPr>
          <a:xfrm>
            <a:off x="548640" y="4370832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BFE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Professor Seweryn “Sev” Ozdowski AM  •  Refugee • Scholar • Human Rights Commissioner • Champion of Multicultural Australia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1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69B36DB7-4948-AA74-972B-346814A1837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2641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0" descr="/agent/turn1/workspace/images/atmospheric-documentary-photograph-of-poznan-polan_2026-06-22T11-36-14_image_DAS_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720" y="1156224"/>
            <a:ext cx="3383280" cy="3987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E62C8B-EBA7-60CD-FC16-F15EB4FA35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19" y="0"/>
            <a:ext cx="3383281" cy="2514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60720" y="0"/>
            <a:ext cx="54864" cy="5143500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48640" y="45720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6E91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CHAPTER ONE  ·  POLAND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48640" y="749808"/>
            <a:ext cx="4937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Roots in Poznań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48640" y="1600200"/>
            <a:ext cx="4983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100"/>
              </a:lnSpc>
              <a:buNone/>
            </a:pPr>
            <a:r>
              <a:rPr lang="en-US" sz="1450" dirty="0">
                <a:solidFill>
                  <a:srgbClr val="1E35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Born </a:t>
            </a:r>
            <a:r>
              <a:rPr lang="en-US" sz="14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 June 1949</a:t>
            </a:r>
            <a:r>
              <a:rPr lang="en-US" sz="1450" dirty="0">
                <a:solidFill>
                  <a:srgbClr val="1E35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Poland, Seweryn Antoni Ozdowski grew up to become a scholar of law and society at one of the country’s great universities.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566928" y="2743200"/>
            <a:ext cx="146304" cy="146304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68680" y="2587752"/>
            <a:ext cx="4663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Master of Laws (Hons.)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Adam Mickiewicz University, Poznań — 1971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566928" y="3456432"/>
            <a:ext cx="146304" cy="146304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868680" y="3300984"/>
            <a:ext cx="4663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Master of Arts in Sociology (Hons.)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Adam Mickiewicz University, Poznań — 1973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566928" y="4169664"/>
            <a:ext cx="146304" cy="146304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68680" y="4014216"/>
            <a:ext cx="4663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0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Officer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Institute of Legal Studies, Polish Academy of Sciences, Warsaw — 1971–73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1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3566160" y="0"/>
            <a:ext cx="54864" cy="5143500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023360" y="45720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6E91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CHAPTER TWO  ·  EXILE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023360" y="749808"/>
            <a:ext cx="4663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 Years in Limbo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4023360" y="1783080"/>
            <a:ext cx="46634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5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Departed Poland — June 1973
</a:t>
            </a:r>
            <a:r>
              <a:rPr lang="en-US" sz="1400" dirty="0">
                <a:solidFill>
                  <a:srgbClr val="1E35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family spent two years as refugees in West Germany, where son Adam was born in Hamburg and Seweryn undertook postgraduate study at the University of Hamburg.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4023360" y="3246120"/>
            <a:ext cx="46634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5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one-way passage
</a:t>
            </a:r>
            <a:r>
              <a:rPr lang="en-US" sz="1400" dirty="0">
                <a:solidFill>
                  <a:srgbClr val="1E35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travelled on “no return” German documents after the Polish People’s Republic refused to renew their passports — overjoyed when Australia accepted them for migration.</a:t>
            </a:r>
            <a:endParaRPr lang="en-US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16E83-B02D-DC07-C418-84D5F860A5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55"/>
          <a:stretch>
            <a:fillRect/>
          </a:stretch>
        </p:blipFill>
        <p:spPr>
          <a:xfrm>
            <a:off x="244020" y="83126"/>
            <a:ext cx="3165453" cy="48212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1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760720" y="0"/>
            <a:ext cx="54864" cy="5143500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48640" y="45720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6E91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CHAPTER THREE  ·  AUSTRALIA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48640" y="749808"/>
            <a:ext cx="4937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New Home in Sydney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48640" y="1554480"/>
            <a:ext cx="4937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3E8FB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 </a:t>
            </a:r>
            <a:r>
              <a:rPr lang="en-US" sz="16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June 1975</a:t>
            </a:r>
            <a:endParaRPr lang="en-US" sz="4000" dirty="0"/>
          </a:p>
        </p:txBody>
      </p:sp>
      <p:sp>
        <p:nvSpPr>
          <p:cNvPr id="7" name="Text 4"/>
          <p:cNvSpPr/>
          <p:nvPr/>
        </p:nvSpPr>
        <p:spPr>
          <a:xfrm>
            <a:off x="548640" y="214884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rgbClr val="1E35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Hanna, Seweryn and their one-year-old son Adam landed at Kingsford Smith Airport to begin a new life.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566928" y="2880360"/>
            <a:ext cx="457200" cy="457200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4" y="2985516"/>
            <a:ext cx="246888" cy="2468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170432" y="2825496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Westbridge Hostel, Villawood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old bus carried the migrants through Western Sydney to their first small apartment.</a:t>
            </a:r>
            <a:endParaRPr lang="en-US" sz="1350" dirty="0"/>
          </a:p>
        </p:txBody>
      </p:sp>
      <p:sp>
        <p:nvSpPr>
          <p:cNvPr id="11" name="Shape 7"/>
          <p:cNvSpPr/>
          <p:nvPr/>
        </p:nvSpPr>
        <p:spPr>
          <a:xfrm>
            <a:off x="566928" y="3749040"/>
            <a:ext cx="457200" cy="457200"/>
          </a:xfrm>
          <a:prstGeom prst="ellipse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4" y="3854196"/>
            <a:ext cx="246888" cy="2468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170432" y="3694176"/>
            <a:ext cx="4389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35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a new language
</a:t>
            </a:r>
            <a:r>
              <a:rPr lang="en-US" sz="120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“Our knowledge of English was abysmal” — they perfected the “th” sound before the bathroom mirror.</a:t>
            </a:r>
            <a:endParaRPr lang="en-US"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29A4F1-F9EE-879D-8926-656E1A2CC4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872" y="0"/>
            <a:ext cx="322691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1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3566160" y="0"/>
            <a:ext cx="54864" cy="5143500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4023360" y="45720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6E91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CHAPTER FOUR  ·  NEW BEGINNINGS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4023360" y="749808"/>
            <a:ext cx="4663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Honest Work, Fresh Roots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4023360" y="1691640"/>
            <a:ext cx="46634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5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three months</a:t>
            </a:r>
            <a:r>
              <a:rPr lang="en-US" sz="1400" dirty="0">
                <a:solidFill>
                  <a:srgbClr val="1E35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the couple found work at the Ralph Symonds Plywood Factory in Homebush. Hanna worked as a quality technician; Seweryn — a trained lawyer and sociologist — pressed plywood on the night shift, the two alternating shifts to care for baby Adam.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023360" y="3703320"/>
            <a:ext cx="4663440" cy="868680"/>
          </a:xfrm>
          <a:prstGeom prst="rect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3877056"/>
            <a:ext cx="292608" cy="2926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17720" y="3703320"/>
            <a:ext cx="39319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i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Looking back, Australia gave us fantastic opportunities.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EBB899-AB57-7EDC-2530-506B98698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" y="34290"/>
            <a:ext cx="1497765" cy="259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D1BB4C-5E0E-5EF3-A0E2-7AFF580725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120" y="34290"/>
            <a:ext cx="1784152" cy="25374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C7C1FC-C950-C859-AE86-F58C525145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27" y="2701242"/>
            <a:ext cx="1711185" cy="2351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1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6E91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BECOMING A SCHOLAR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Earning His Credentials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1417320"/>
            <a:ext cx="8138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Polish degrees to a doctorate and a prestigious U.S. fellowship, Ozdowski rebuilt and extended his qualifications in his adopted home. Even as he had to relearn hi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548640" y="2057400"/>
            <a:ext cx="1938528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E"/>
            </a:solidFill>
            <a:prstDash val="solid"/>
          </a:ln>
          <a:effectLst>
            <a:outerShdw blurRad="114300" dist="38100" dir="5400000" algn="bl" rotWithShape="0">
              <a:srgbClr val="1E3543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48640" y="2057400"/>
            <a:ext cx="1938528" cy="82296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33856" y="2350008"/>
            <a:ext cx="768096" cy="768096"/>
          </a:xfrm>
          <a:prstGeom prst="ellipse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448" y="2514600"/>
            <a:ext cx="438912" cy="4389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48640" y="3227832"/>
            <a:ext cx="19385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E8FB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1971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58368" y="3630168"/>
            <a:ext cx="17190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Master of Laws (Hons.)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658368" y="4050792"/>
            <a:ext cx="17190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Adam Mickiewicz University, Poznań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2651760" y="2057400"/>
            <a:ext cx="1938528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E"/>
            </a:solidFill>
            <a:prstDash val="solid"/>
          </a:ln>
          <a:effectLst>
            <a:outerShdw blurRad="114300" dist="38100" dir="5400000" algn="bl" rotWithShape="0">
              <a:srgbClr val="1E3543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2651760" y="2057400"/>
            <a:ext cx="1938528" cy="82296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3236976" y="2350008"/>
            <a:ext cx="768096" cy="768096"/>
          </a:xfrm>
          <a:prstGeom prst="ellipse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568" y="2514600"/>
            <a:ext cx="438912" cy="438912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2651760" y="3227832"/>
            <a:ext cx="19385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E8FB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1973</a:t>
            </a:r>
            <a:endParaRPr lang="en-US" sz="2200" dirty="0"/>
          </a:p>
        </p:txBody>
      </p:sp>
      <p:sp>
        <p:nvSpPr>
          <p:cNvPr id="17" name="Text 13"/>
          <p:cNvSpPr/>
          <p:nvPr/>
        </p:nvSpPr>
        <p:spPr>
          <a:xfrm>
            <a:off x="2761488" y="3630168"/>
            <a:ext cx="17190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 in Sociology (Hons.)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2761488" y="4050792"/>
            <a:ext cx="17190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Adam Mickiewicz University, Poznań</a:t>
            </a:r>
            <a:endParaRPr lang="en-US" sz="1050" dirty="0"/>
          </a:p>
        </p:txBody>
      </p:sp>
      <p:sp>
        <p:nvSpPr>
          <p:cNvPr id="19" name="Shape 15"/>
          <p:cNvSpPr/>
          <p:nvPr/>
        </p:nvSpPr>
        <p:spPr>
          <a:xfrm>
            <a:off x="4754880" y="2057400"/>
            <a:ext cx="1938528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E"/>
            </a:solidFill>
            <a:prstDash val="solid"/>
          </a:ln>
          <a:effectLst>
            <a:outerShdw blurRad="114300" dist="38100" dir="5400000" algn="bl" rotWithShape="0">
              <a:srgbClr val="1E3543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4754880" y="2057400"/>
            <a:ext cx="1938528" cy="82296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5340096" y="2350008"/>
            <a:ext cx="768096" cy="768096"/>
          </a:xfrm>
          <a:prstGeom prst="ellipse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688" y="2514600"/>
            <a:ext cx="438912" cy="438912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754880" y="3227832"/>
            <a:ext cx="19385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E8FB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1980</a:t>
            </a:r>
            <a:endParaRPr lang="en-US" sz="2200" dirty="0"/>
          </a:p>
        </p:txBody>
      </p:sp>
      <p:sp>
        <p:nvSpPr>
          <p:cNvPr id="24" name="Text 19"/>
          <p:cNvSpPr/>
          <p:nvPr/>
        </p:nvSpPr>
        <p:spPr>
          <a:xfrm>
            <a:off x="4864608" y="3630168"/>
            <a:ext cx="17190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PhD, Sociology of Law</a:t>
            </a:r>
            <a:endParaRPr lang="en-US" sz="1300" dirty="0"/>
          </a:p>
        </p:txBody>
      </p:sp>
      <p:sp>
        <p:nvSpPr>
          <p:cNvPr id="25" name="Text 20"/>
          <p:cNvSpPr/>
          <p:nvPr/>
        </p:nvSpPr>
        <p:spPr>
          <a:xfrm>
            <a:off x="4864608" y="4050792"/>
            <a:ext cx="17190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New England, Armidale</a:t>
            </a:r>
            <a:endParaRPr lang="en-US" sz="1050" dirty="0"/>
          </a:p>
        </p:txBody>
      </p:sp>
      <p:sp>
        <p:nvSpPr>
          <p:cNvPr id="26" name="Shape 21"/>
          <p:cNvSpPr/>
          <p:nvPr/>
        </p:nvSpPr>
        <p:spPr>
          <a:xfrm>
            <a:off x="6858000" y="2057400"/>
            <a:ext cx="1938528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5EE"/>
            </a:solidFill>
            <a:prstDash val="solid"/>
          </a:ln>
          <a:effectLst>
            <a:outerShdw blurRad="114300" dist="38100" dir="5400000" algn="bl" rotWithShape="0">
              <a:srgbClr val="1E3543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2"/>
          <p:cNvSpPr/>
          <p:nvPr/>
        </p:nvSpPr>
        <p:spPr>
          <a:xfrm>
            <a:off x="6858000" y="2057400"/>
            <a:ext cx="1938528" cy="82296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3"/>
          <p:cNvSpPr/>
          <p:nvPr/>
        </p:nvSpPr>
        <p:spPr>
          <a:xfrm>
            <a:off x="7443216" y="2350008"/>
            <a:ext cx="768096" cy="768096"/>
          </a:xfrm>
          <a:prstGeom prst="ellipse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808" y="2514600"/>
            <a:ext cx="438912" cy="438912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3227832"/>
            <a:ext cx="19385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E8FB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1984–86</a:t>
            </a:r>
            <a:endParaRPr lang="en-US" sz="2200" dirty="0"/>
          </a:p>
        </p:txBody>
      </p:sp>
      <p:sp>
        <p:nvSpPr>
          <p:cNvPr id="31" name="Text 25"/>
          <p:cNvSpPr/>
          <p:nvPr/>
        </p:nvSpPr>
        <p:spPr>
          <a:xfrm>
            <a:off x="6967728" y="3630168"/>
            <a:ext cx="17190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Harkness Fellowship</a:t>
            </a:r>
            <a:endParaRPr lang="en-US" sz="1300" dirty="0"/>
          </a:p>
        </p:txBody>
      </p:sp>
      <p:sp>
        <p:nvSpPr>
          <p:cNvPr id="32" name="Text 26"/>
          <p:cNvSpPr/>
          <p:nvPr/>
        </p:nvSpPr>
        <p:spPr>
          <a:xfrm>
            <a:off x="6967728" y="4050792"/>
            <a:ext cx="17190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Harvard, Georgetown &amp; UC Berkeley, USA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E3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9FD0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LIFE OF SERVICE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Two Decades in Public Service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1828800" y="2834640"/>
            <a:ext cx="5486400" cy="0"/>
          </a:xfrm>
          <a:prstGeom prst="line">
            <a:avLst/>
          </a:prstGeom>
          <a:noFill/>
          <a:ln w="25400">
            <a:solidFill>
              <a:srgbClr val="3E8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417320" y="2423160"/>
            <a:ext cx="822960" cy="822960"/>
          </a:xfrm>
          <a:prstGeom prst="ellipse">
            <a:avLst/>
          </a:prstGeom>
          <a:solidFill>
            <a:srgbClr val="3E8FBF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344" y="2615184"/>
            <a:ext cx="438912" cy="43891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48640" y="17830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9FD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1971–73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548640" y="342900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Polish Academy of Sciences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48640" y="3840480"/>
            <a:ext cx="2560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50" dirty="0">
                <a:solidFill>
                  <a:srgbClr val="C7D7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Officer, Institute of Legal Studies, Warsaw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4160520" y="2423160"/>
            <a:ext cx="822960" cy="822960"/>
          </a:xfrm>
          <a:prstGeom prst="ellipse">
            <a:avLst/>
          </a:prstGeom>
          <a:solidFill>
            <a:srgbClr val="3E8FBF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544" y="2615184"/>
            <a:ext cx="438912" cy="43891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291840" y="17830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9FD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1980–96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3291840" y="342900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Australian Federal Government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3291840" y="3840480"/>
            <a:ext cx="2560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50" dirty="0">
                <a:solidFill>
                  <a:srgbClr val="C7D7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Senior roles in the Attorney-General’s Dept, Prime Minister &amp; Cabinet, and Foreign Affairs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6903720" y="2423160"/>
            <a:ext cx="822960" cy="822960"/>
          </a:xfrm>
          <a:prstGeom prst="ellipse">
            <a:avLst/>
          </a:prstGeom>
          <a:solidFill>
            <a:srgbClr val="3E8FBF"/>
          </a:solidFill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744" y="2615184"/>
            <a:ext cx="438912" cy="43891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035040" y="17830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9FD0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1996–2000</a:t>
            </a:r>
            <a:endParaRPr lang="en-US" sz="1800" dirty="0"/>
          </a:p>
        </p:txBody>
      </p:sp>
      <p:sp>
        <p:nvSpPr>
          <p:cNvPr id="18" name="Text 13"/>
          <p:cNvSpPr/>
          <p:nvPr/>
        </p:nvSpPr>
        <p:spPr>
          <a:xfrm>
            <a:off x="6035040" y="3429000"/>
            <a:ext cx="2560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South Australia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6035040" y="3840480"/>
            <a:ext cx="2560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150" dirty="0">
                <a:solidFill>
                  <a:srgbClr val="C7D7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CEO, Office of Multicultural &amp; International Affairs, Adelaide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788EB-6B33-805C-8F00-6E0579807B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3732" y="161956"/>
            <a:ext cx="4050057" cy="4819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28CD2-30D6-F3CA-F1B1-49AC38BAE4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9980" y="158558"/>
            <a:ext cx="3272355" cy="2351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57484-3285-D6BD-ACAC-7807F604FF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478309" y="2141981"/>
            <a:ext cx="2510028" cy="3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1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5760720" y="0"/>
            <a:ext cx="54864" cy="5143500"/>
          </a:xfrm>
          <a:prstGeom prst="rect">
            <a:avLst/>
          </a:prstGeom>
          <a:solidFill>
            <a:srgbClr val="6E917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48640" y="45720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kern="0" spc="300" dirty="0">
                <a:solidFill>
                  <a:srgbClr val="6E91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2000 – 2005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48640" y="749808"/>
            <a:ext cx="502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275C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Champion of Human Rights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48640" y="1691640"/>
            <a:ext cx="5029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rgbClr val="1E35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Human Rights Commissioner and Disability Discrimination Commissioner, Ozdowski gave voice to those most often unheard.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566928" y="2487168"/>
            <a:ext cx="420624" cy="420624"/>
          </a:xfrm>
          <a:prstGeom prst="ellipse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" y="2587752"/>
            <a:ext cx="219456" cy="2194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33856" y="2395728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50"/>
              </a:lnSpc>
              <a:buNone/>
            </a:pPr>
            <a:r>
              <a:rPr lang="en-US" sz="13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 Last Resort?” (2004)
</a:t>
            </a:r>
            <a:r>
              <a:rPr lang="en-US" sz="11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National Inquiry into Children in Immigration Detention sparked national debate and helped end the mandatory detention of children.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566928" y="3328416"/>
            <a:ext cx="420624" cy="420624"/>
          </a:xfrm>
          <a:prstGeom prst="ellipse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" y="3429000"/>
            <a:ext cx="219456" cy="21945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33856" y="3236976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50"/>
              </a:lnSpc>
              <a:buNone/>
            </a:pPr>
            <a:r>
              <a:rPr lang="en-US" sz="13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“Not for Service” (2005)
</a:t>
            </a:r>
            <a:r>
              <a:rPr lang="en-US" sz="11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 National Inquiry into Mental Health Services drove major reform and funding increases across Australia.</a:t>
            </a:r>
            <a:endParaRPr lang="en-US" sz="1300" dirty="0"/>
          </a:p>
        </p:txBody>
      </p:sp>
      <p:sp>
        <p:nvSpPr>
          <p:cNvPr id="13" name="Shape 8"/>
          <p:cNvSpPr/>
          <p:nvPr/>
        </p:nvSpPr>
        <p:spPr>
          <a:xfrm>
            <a:off x="566928" y="4169664"/>
            <a:ext cx="420624" cy="420624"/>
          </a:xfrm>
          <a:prstGeom prst="ellipse">
            <a:avLst/>
          </a:prstGeom>
          <a:solidFill>
            <a:srgbClr val="E4EFF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" y="4270248"/>
            <a:ext cx="219456" cy="21945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133856" y="4078224"/>
            <a:ext cx="44348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450"/>
              </a:lnSpc>
              <a:buNone/>
            </a:pPr>
            <a:r>
              <a:rPr lang="en-US" sz="1300" b="1" dirty="0">
                <a:solidFill>
                  <a:srgbClr val="275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the world stage
</a:t>
            </a:r>
            <a:r>
              <a:rPr lang="en-US" sz="1150" dirty="0">
                <a:solidFill>
                  <a:srgbClr val="5E768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Represented Australia in negotiating the UN Convention on the Rights of Persons with Disabilities.</a:t>
            </a:r>
            <a:endParaRPr 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ADA3E7-4B28-40DC-1B52-E5F72C9B17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584" y="14200"/>
            <a:ext cx="3226336" cy="2472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534427-B923-FE6F-2192-C343028473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85" y="2504335"/>
            <a:ext cx="2167687" cy="264213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f3e8fd1-b4c3-4ae9-909b-8de907d8742f}" enabled="1" method="Privileged" siteId="{79efa2e2-5409-4b35-9714-ada0138ee76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747</Words>
  <Application>Microsoft Office PowerPoint</Application>
  <PresentationFormat>On-screen Show (16:9)</PresentationFormat>
  <Paragraphs>82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Expedia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Ozdowski</dc:creator>
  <cp:lastModifiedBy>Alexander Ozdowski</cp:lastModifiedBy>
  <cp:revision>3</cp:revision>
  <dcterms:created xsi:type="dcterms:W3CDTF">2026-06-22T11:48:38Z</dcterms:created>
  <dcterms:modified xsi:type="dcterms:W3CDTF">2026-06-22T12:17:24Z</dcterms:modified>
</cp:coreProperties>
</file>