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280" r:id="rId3"/>
    <p:sldId id="281" r:id="rId4"/>
    <p:sldId id="261" r:id="rId5"/>
    <p:sldId id="284" r:id="rId6"/>
    <p:sldId id="285" r:id="rId7"/>
    <p:sldId id="286" r:id="rId8"/>
    <p:sldId id="269" r:id="rId9"/>
    <p:sldId id="270" r:id="rId10"/>
    <p:sldId id="318" r:id="rId11"/>
    <p:sldId id="279" r:id="rId12"/>
    <p:sldId id="310" r:id="rId13"/>
    <p:sldId id="273" r:id="rId14"/>
    <p:sldId id="319" r:id="rId15"/>
    <p:sldId id="322" r:id="rId16"/>
    <p:sldId id="288" r:id="rId17"/>
    <p:sldId id="309" r:id="rId18"/>
    <p:sldId id="320" r:id="rId19"/>
    <p:sldId id="311" r:id="rId20"/>
    <p:sldId id="323" r:id="rId21"/>
    <p:sldId id="312" r:id="rId22"/>
    <p:sldId id="313" r:id="rId23"/>
    <p:sldId id="324" r:id="rId24"/>
    <p:sldId id="314" r:id="rId25"/>
    <p:sldId id="325" r:id="rId26"/>
    <p:sldId id="326" r:id="rId27"/>
    <p:sldId id="340" r:id="rId28"/>
    <p:sldId id="342" r:id="rId29"/>
    <p:sldId id="343" r:id="rId30"/>
    <p:sldId id="341" r:id="rId31"/>
    <p:sldId id="344" r:id="rId32"/>
    <p:sldId id="327" r:id="rId33"/>
    <p:sldId id="335" r:id="rId34"/>
    <p:sldId id="336" r:id="rId35"/>
    <p:sldId id="328" r:id="rId36"/>
    <p:sldId id="300" r:id="rId37"/>
    <p:sldId id="315" r:id="rId38"/>
    <p:sldId id="317" r:id="rId39"/>
    <p:sldId id="321" r:id="rId40"/>
    <p:sldId id="329" r:id="rId41"/>
    <p:sldId id="337" r:id="rId42"/>
    <p:sldId id="334" r:id="rId43"/>
    <p:sldId id="330" r:id="rId44"/>
    <p:sldId id="338" r:id="rId45"/>
    <p:sldId id="339" r:id="rId46"/>
    <p:sldId id="331" r:id="rId47"/>
    <p:sldId id="332" r:id="rId48"/>
    <p:sldId id="333" r:id="rId49"/>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867" autoAdjust="0"/>
    <p:restoredTop sz="94660"/>
  </p:normalViewPr>
  <p:slideViewPr>
    <p:cSldViewPr>
      <p:cViewPr varScale="1">
        <p:scale>
          <a:sx n="65" d="100"/>
          <a:sy n="65" d="100"/>
        </p:scale>
        <p:origin x="-1712" y="-60"/>
      </p:cViewPr>
      <p:guideLst>
        <p:guide orient="horz" pos="2160"/>
        <p:guide pos="2880"/>
      </p:guideLst>
    </p:cSldViewPr>
  </p:slideViewPr>
  <p:notesTextViewPr>
    <p:cViewPr>
      <p:scale>
        <a:sx n="1" d="1"/>
        <a:sy n="1" d="1"/>
      </p:scale>
      <p:origin x="0" y="0"/>
    </p:cViewPr>
  </p:notesTextViewPr>
  <p:sorterViewPr>
    <p:cViewPr>
      <p:scale>
        <a:sx n="100" d="100"/>
        <a:sy n="100" d="100"/>
      </p:scale>
      <p:origin x="0" y="16982"/>
    </p:cViewPr>
  </p:sorterViewPr>
  <p:notesViewPr>
    <p:cSldViewPr>
      <p:cViewPr varScale="1">
        <p:scale>
          <a:sx n="79" d="100"/>
          <a:sy n="79" d="100"/>
        </p:scale>
        <p:origin x="-1938" y="-90"/>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7205"/>
          </a:xfrm>
          <a:prstGeom prst="rect">
            <a:avLst/>
          </a:prstGeom>
        </p:spPr>
        <p:txBody>
          <a:bodyPr vert="horz" lIns="95700" tIns="47850" rIns="95700" bIns="47850" rtlCol="0"/>
          <a:lstStyle>
            <a:lvl1pPr algn="l">
              <a:defRPr sz="1300"/>
            </a:lvl1pPr>
          </a:lstStyle>
          <a:p>
            <a:endParaRPr lang="en-AU"/>
          </a:p>
        </p:txBody>
      </p:sp>
      <p:sp>
        <p:nvSpPr>
          <p:cNvPr id="3" name="Date Placeholder 2"/>
          <p:cNvSpPr>
            <a:spLocks noGrp="1"/>
          </p:cNvSpPr>
          <p:nvPr>
            <p:ph type="dt" sz="quarter" idx="1"/>
          </p:nvPr>
        </p:nvSpPr>
        <p:spPr>
          <a:xfrm>
            <a:off x="3854940" y="1"/>
            <a:ext cx="2949099" cy="497205"/>
          </a:xfrm>
          <a:prstGeom prst="rect">
            <a:avLst/>
          </a:prstGeom>
        </p:spPr>
        <p:txBody>
          <a:bodyPr vert="horz" lIns="95700" tIns="47850" rIns="95700" bIns="47850" rtlCol="0"/>
          <a:lstStyle>
            <a:lvl1pPr algn="r">
              <a:defRPr sz="1300"/>
            </a:lvl1pPr>
          </a:lstStyle>
          <a:p>
            <a:fld id="{B0D26FD6-36E1-4112-B180-3CAC1B543103}" type="datetimeFigureOut">
              <a:rPr lang="en-AU" smtClean="0"/>
              <a:pPr/>
              <a:t>25/10/2013</a:t>
            </a:fld>
            <a:endParaRPr lang="en-AU"/>
          </a:p>
        </p:txBody>
      </p:sp>
      <p:sp>
        <p:nvSpPr>
          <p:cNvPr id="4" name="Footer Placeholder 3"/>
          <p:cNvSpPr>
            <a:spLocks noGrp="1"/>
          </p:cNvSpPr>
          <p:nvPr>
            <p:ph type="ftr" sz="quarter" idx="2"/>
          </p:nvPr>
        </p:nvSpPr>
        <p:spPr>
          <a:xfrm>
            <a:off x="0" y="9445170"/>
            <a:ext cx="2949099" cy="497205"/>
          </a:xfrm>
          <a:prstGeom prst="rect">
            <a:avLst/>
          </a:prstGeom>
        </p:spPr>
        <p:txBody>
          <a:bodyPr vert="horz" lIns="95700" tIns="47850" rIns="95700" bIns="47850" rtlCol="0" anchor="b"/>
          <a:lstStyle>
            <a:lvl1pPr algn="l">
              <a:defRPr sz="1300"/>
            </a:lvl1pPr>
          </a:lstStyle>
          <a:p>
            <a:endParaRPr lang="en-AU"/>
          </a:p>
        </p:txBody>
      </p:sp>
      <p:sp>
        <p:nvSpPr>
          <p:cNvPr id="5" name="Slide Number Placeholder 4"/>
          <p:cNvSpPr>
            <a:spLocks noGrp="1"/>
          </p:cNvSpPr>
          <p:nvPr>
            <p:ph type="sldNum" sz="quarter" idx="3"/>
          </p:nvPr>
        </p:nvSpPr>
        <p:spPr>
          <a:xfrm>
            <a:off x="3854940" y="9445170"/>
            <a:ext cx="2949099" cy="497205"/>
          </a:xfrm>
          <a:prstGeom prst="rect">
            <a:avLst/>
          </a:prstGeom>
        </p:spPr>
        <p:txBody>
          <a:bodyPr vert="horz" lIns="95700" tIns="47850" rIns="95700" bIns="47850" rtlCol="0" anchor="b"/>
          <a:lstStyle>
            <a:lvl1pPr algn="r">
              <a:defRPr sz="1300"/>
            </a:lvl1pPr>
          </a:lstStyle>
          <a:p>
            <a:fld id="{2F310CAA-A1ED-4F37-8329-8EF1C18A7959}" type="slidenum">
              <a:rPr lang="en-AU" smtClean="0"/>
              <a:pPr/>
              <a:t>‹#›</a:t>
            </a:fld>
            <a:endParaRPr lang="en-AU"/>
          </a:p>
        </p:txBody>
      </p:sp>
    </p:spTree>
    <p:extLst>
      <p:ext uri="{BB962C8B-B14F-4D97-AF65-F5344CB8AC3E}">
        <p14:creationId xmlns:p14="http://schemas.microsoft.com/office/powerpoint/2010/main" val="3202141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7205"/>
          </a:xfrm>
          <a:prstGeom prst="rect">
            <a:avLst/>
          </a:prstGeom>
        </p:spPr>
        <p:txBody>
          <a:bodyPr vert="horz" lIns="95700" tIns="47850" rIns="95700" bIns="47850" rtlCol="0"/>
          <a:lstStyle>
            <a:lvl1pPr algn="l">
              <a:defRPr sz="1300"/>
            </a:lvl1pPr>
          </a:lstStyle>
          <a:p>
            <a:endParaRPr lang="en-AU"/>
          </a:p>
        </p:txBody>
      </p:sp>
      <p:sp>
        <p:nvSpPr>
          <p:cNvPr id="3" name="Date Placeholder 2"/>
          <p:cNvSpPr>
            <a:spLocks noGrp="1"/>
          </p:cNvSpPr>
          <p:nvPr>
            <p:ph type="dt" idx="1"/>
          </p:nvPr>
        </p:nvSpPr>
        <p:spPr>
          <a:xfrm>
            <a:off x="3854940" y="1"/>
            <a:ext cx="2949099" cy="497205"/>
          </a:xfrm>
          <a:prstGeom prst="rect">
            <a:avLst/>
          </a:prstGeom>
        </p:spPr>
        <p:txBody>
          <a:bodyPr vert="horz" lIns="95700" tIns="47850" rIns="95700" bIns="47850" rtlCol="0"/>
          <a:lstStyle>
            <a:lvl1pPr algn="r">
              <a:defRPr sz="1300"/>
            </a:lvl1pPr>
          </a:lstStyle>
          <a:p>
            <a:fld id="{F1C80BE8-112C-4464-ABF8-EDC73831D3A0}" type="datetimeFigureOut">
              <a:rPr lang="en-AU" smtClean="0"/>
              <a:pPr/>
              <a:t>25/10/2013</a:t>
            </a:fld>
            <a:endParaRPr lang="en-AU"/>
          </a:p>
        </p:txBody>
      </p:sp>
      <p:sp>
        <p:nvSpPr>
          <p:cNvPr id="4" name="Slide Image Placeholder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5700" tIns="47850" rIns="95700" bIns="47850" rtlCol="0" anchor="ctr"/>
          <a:lstStyle/>
          <a:p>
            <a:endParaRPr lang="en-AU"/>
          </a:p>
        </p:txBody>
      </p:sp>
      <p:sp>
        <p:nvSpPr>
          <p:cNvPr id="5" name="Notes Placeholder 4"/>
          <p:cNvSpPr>
            <a:spLocks noGrp="1"/>
          </p:cNvSpPr>
          <p:nvPr>
            <p:ph type="body" sz="quarter" idx="3"/>
          </p:nvPr>
        </p:nvSpPr>
        <p:spPr>
          <a:xfrm>
            <a:off x="680562" y="4723447"/>
            <a:ext cx="5444490" cy="4474845"/>
          </a:xfrm>
          <a:prstGeom prst="rect">
            <a:avLst/>
          </a:prstGeom>
        </p:spPr>
        <p:txBody>
          <a:bodyPr vert="horz" lIns="95700" tIns="47850" rIns="95700" bIns="4785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5170"/>
            <a:ext cx="2949099" cy="497205"/>
          </a:xfrm>
          <a:prstGeom prst="rect">
            <a:avLst/>
          </a:prstGeom>
        </p:spPr>
        <p:txBody>
          <a:bodyPr vert="horz" lIns="95700" tIns="47850" rIns="95700" bIns="47850" rtlCol="0" anchor="b"/>
          <a:lstStyle>
            <a:lvl1pPr algn="l">
              <a:defRPr sz="1300"/>
            </a:lvl1pPr>
          </a:lstStyle>
          <a:p>
            <a:endParaRPr lang="en-AU"/>
          </a:p>
        </p:txBody>
      </p:sp>
      <p:sp>
        <p:nvSpPr>
          <p:cNvPr id="7" name="Slide Number Placeholder 6"/>
          <p:cNvSpPr>
            <a:spLocks noGrp="1"/>
          </p:cNvSpPr>
          <p:nvPr>
            <p:ph type="sldNum" sz="quarter" idx="5"/>
          </p:nvPr>
        </p:nvSpPr>
        <p:spPr>
          <a:xfrm>
            <a:off x="3854940" y="9445170"/>
            <a:ext cx="2949099" cy="497205"/>
          </a:xfrm>
          <a:prstGeom prst="rect">
            <a:avLst/>
          </a:prstGeom>
        </p:spPr>
        <p:txBody>
          <a:bodyPr vert="horz" lIns="95700" tIns="47850" rIns="95700" bIns="47850" rtlCol="0" anchor="b"/>
          <a:lstStyle>
            <a:lvl1pPr algn="r">
              <a:defRPr sz="1300"/>
            </a:lvl1pPr>
          </a:lstStyle>
          <a:p>
            <a:fld id="{C87D420E-9FE7-444A-9DCF-A0BAE3BAD4FA}" type="slidenum">
              <a:rPr lang="en-AU" smtClean="0"/>
              <a:pPr/>
              <a:t>‹#›</a:t>
            </a:fld>
            <a:endParaRPr lang="en-AU"/>
          </a:p>
        </p:txBody>
      </p:sp>
    </p:spTree>
    <p:extLst>
      <p:ext uri="{BB962C8B-B14F-4D97-AF65-F5344CB8AC3E}">
        <p14:creationId xmlns:p14="http://schemas.microsoft.com/office/powerpoint/2010/main" val="282049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87D420E-9FE7-444A-9DCF-A0BAE3BAD4FA}" type="slidenum">
              <a:rPr lang="en-AU" smtClean="0"/>
              <a:pPr/>
              <a:t>4</a:t>
            </a:fld>
            <a:endParaRPr lang="en-AU"/>
          </a:p>
        </p:txBody>
      </p:sp>
    </p:spTree>
    <p:extLst>
      <p:ext uri="{BB962C8B-B14F-4D97-AF65-F5344CB8AC3E}">
        <p14:creationId xmlns:p14="http://schemas.microsoft.com/office/powerpoint/2010/main" val="809233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220837F-5F3C-4062-9D13-F2DC7FA6B0F6}" type="datetime1">
              <a:rPr lang="en-AU" smtClean="0"/>
              <a:pPr/>
              <a:t>25/10/2013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B7D3748-7F47-4C23-9956-FF7BF6D73D24}" type="slidenum">
              <a:rPr lang="en-AU" smtClean="0"/>
              <a:pPr/>
              <a:t>‹#›</a:t>
            </a:fld>
            <a:endParaRPr lang="en-AU"/>
          </a:p>
        </p:txBody>
      </p:sp>
    </p:spTree>
    <p:extLst>
      <p:ext uri="{BB962C8B-B14F-4D97-AF65-F5344CB8AC3E}">
        <p14:creationId xmlns:p14="http://schemas.microsoft.com/office/powerpoint/2010/main" val="1343975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F1FABA0-50C8-49B1-8549-FFEFB5B3E3A7}" type="datetime1">
              <a:rPr lang="en-AU" smtClean="0"/>
              <a:pPr/>
              <a:t>25/10/2013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B7D3748-7F47-4C23-9956-FF7BF6D73D24}" type="slidenum">
              <a:rPr lang="en-AU" smtClean="0"/>
              <a:pPr/>
              <a:t>‹#›</a:t>
            </a:fld>
            <a:endParaRPr lang="en-AU"/>
          </a:p>
        </p:txBody>
      </p:sp>
    </p:spTree>
    <p:extLst>
      <p:ext uri="{BB962C8B-B14F-4D97-AF65-F5344CB8AC3E}">
        <p14:creationId xmlns:p14="http://schemas.microsoft.com/office/powerpoint/2010/main" val="541655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1F7958F-BDE3-4052-A686-4C0789B62F57}" type="datetime1">
              <a:rPr lang="en-AU" smtClean="0"/>
              <a:pPr/>
              <a:t>25/10/2013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B7D3748-7F47-4C23-9956-FF7BF6D73D24}" type="slidenum">
              <a:rPr lang="en-AU" smtClean="0"/>
              <a:pPr/>
              <a:t>‹#›</a:t>
            </a:fld>
            <a:endParaRPr lang="en-AU"/>
          </a:p>
        </p:txBody>
      </p:sp>
    </p:spTree>
    <p:extLst>
      <p:ext uri="{BB962C8B-B14F-4D97-AF65-F5344CB8AC3E}">
        <p14:creationId xmlns:p14="http://schemas.microsoft.com/office/powerpoint/2010/main" val="1579020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2477AF7-7564-4047-BEB7-36A12589B4CD}" type="datetime1">
              <a:rPr lang="en-AU" smtClean="0"/>
              <a:pPr/>
              <a:t>25/10/2013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B7D3748-7F47-4C23-9956-FF7BF6D73D24}" type="slidenum">
              <a:rPr lang="en-AU" smtClean="0"/>
              <a:pPr/>
              <a:t>‹#›</a:t>
            </a:fld>
            <a:endParaRPr lang="en-AU" dirty="0"/>
          </a:p>
        </p:txBody>
      </p:sp>
    </p:spTree>
    <p:extLst>
      <p:ext uri="{BB962C8B-B14F-4D97-AF65-F5344CB8AC3E}">
        <p14:creationId xmlns:p14="http://schemas.microsoft.com/office/powerpoint/2010/main" val="390088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1FE8AA-771A-4C5B-8DDE-167FDF79DC8A}" type="datetime1">
              <a:rPr lang="en-AU" smtClean="0"/>
              <a:pPr/>
              <a:t>25/10/2013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B7D3748-7F47-4C23-9956-FF7BF6D73D24}" type="slidenum">
              <a:rPr lang="en-AU" smtClean="0"/>
              <a:pPr/>
              <a:t>‹#›</a:t>
            </a:fld>
            <a:endParaRPr lang="en-AU"/>
          </a:p>
        </p:txBody>
      </p:sp>
    </p:spTree>
    <p:extLst>
      <p:ext uri="{BB962C8B-B14F-4D97-AF65-F5344CB8AC3E}">
        <p14:creationId xmlns:p14="http://schemas.microsoft.com/office/powerpoint/2010/main" val="2490680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34276701-477A-4951-9D72-6C4E56240202}" type="datetime1">
              <a:rPr lang="en-AU" smtClean="0"/>
              <a:pPr/>
              <a:t>25/10/2013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B7D3748-7F47-4C23-9956-FF7BF6D73D24}" type="slidenum">
              <a:rPr lang="en-AU" smtClean="0"/>
              <a:pPr/>
              <a:t>‹#›</a:t>
            </a:fld>
            <a:endParaRPr lang="en-AU"/>
          </a:p>
        </p:txBody>
      </p:sp>
    </p:spTree>
    <p:extLst>
      <p:ext uri="{BB962C8B-B14F-4D97-AF65-F5344CB8AC3E}">
        <p14:creationId xmlns:p14="http://schemas.microsoft.com/office/powerpoint/2010/main" val="424342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48D01AD8-9688-4A81-8F3E-99C4F645E270}" type="datetime1">
              <a:rPr lang="en-AU" smtClean="0"/>
              <a:pPr/>
              <a:t>25/10/2013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B7D3748-7F47-4C23-9956-FF7BF6D73D24}" type="slidenum">
              <a:rPr lang="en-AU" smtClean="0"/>
              <a:pPr/>
              <a:t>‹#›</a:t>
            </a:fld>
            <a:endParaRPr lang="en-AU"/>
          </a:p>
        </p:txBody>
      </p:sp>
    </p:spTree>
    <p:extLst>
      <p:ext uri="{BB962C8B-B14F-4D97-AF65-F5344CB8AC3E}">
        <p14:creationId xmlns:p14="http://schemas.microsoft.com/office/powerpoint/2010/main" val="1951765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BF8FCA7-1420-4E9F-BD0C-C1D11123552E}" type="datetime1">
              <a:rPr lang="en-AU" smtClean="0"/>
              <a:pPr/>
              <a:t>25/10/2013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B7D3748-7F47-4C23-9956-FF7BF6D73D24}" type="slidenum">
              <a:rPr lang="en-AU" smtClean="0"/>
              <a:pPr/>
              <a:t>‹#›</a:t>
            </a:fld>
            <a:endParaRPr lang="en-AU"/>
          </a:p>
        </p:txBody>
      </p:sp>
    </p:spTree>
    <p:extLst>
      <p:ext uri="{BB962C8B-B14F-4D97-AF65-F5344CB8AC3E}">
        <p14:creationId xmlns:p14="http://schemas.microsoft.com/office/powerpoint/2010/main" val="3143351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83F81-87EF-4585-8ECC-6B71785D2D66}" type="datetime1">
              <a:rPr lang="en-AU" smtClean="0"/>
              <a:pPr/>
              <a:t>25/10/2013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B7D3748-7F47-4C23-9956-FF7BF6D73D24}" type="slidenum">
              <a:rPr lang="en-AU" smtClean="0"/>
              <a:pPr/>
              <a:t>‹#›</a:t>
            </a:fld>
            <a:endParaRPr lang="en-AU"/>
          </a:p>
        </p:txBody>
      </p:sp>
    </p:spTree>
    <p:extLst>
      <p:ext uri="{BB962C8B-B14F-4D97-AF65-F5344CB8AC3E}">
        <p14:creationId xmlns:p14="http://schemas.microsoft.com/office/powerpoint/2010/main" val="26636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35B95F-0C3B-4DDD-AC47-F09E46449E57}" type="datetime1">
              <a:rPr lang="en-AU" smtClean="0"/>
              <a:pPr/>
              <a:t>25/10/2013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B7D3748-7F47-4C23-9956-FF7BF6D73D24}" type="slidenum">
              <a:rPr lang="en-AU" smtClean="0"/>
              <a:pPr/>
              <a:t>‹#›</a:t>
            </a:fld>
            <a:endParaRPr lang="en-AU"/>
          </a:p>
        </p:txBody>
      </p:sp>
    </p:spTree>
    <p:extLst>
      <p:ext uri="{BB962C8B-B14F-4D97-AF65-F5344CB8AC3E}">
        <p14:creationId xmlns:p14="http://schemas.microsoft.com/office/powerpoint/2010/main" val="4021509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28A722-FCAD-4015-A766-7CF25C3CC237}" type="datetime1">
              <a:rPr lang="en-AU" smtClean="0"/>
              <a:pPr/>
              <a:t>25/10/2013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B7D3748-7F47-4C23-9956-FF7BF6D73D24}" type="slidenum">
              <a:rPr lang="en-AU" smtClean="0"/>
              <a:pPr/>
              <a:t>‹#›</a:t>
            </a:fld>
            <a:endParaRPr lang="en-AU"/>
          </a:p>
        </p:txBody>
      </p:sp>
    </p:spTree>
    <p:extLst>
      <p:ext uri="{BB962C8B-B14F-4D97-AF65-F5344CB8AC3E}">
        <p14:creationId xmlns:p14="http://schemas.microsoft.com/office/powerpoint/2010/main" val="41935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AC8C4B-BDEA-4839-8C23-573D89EE8D4E}" type="datetime1">
              <a:rPr lang="en-AU" smtClean="0"/>
              <a:pPr/>
              <a:t>25/10/2013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7D3748-7F47-4C23-9956-FF7BF6D73D24}" type="slidenum">
              <a:rPr lang="en-AU" smtClean="0"/>
              <a:pPr/>
              <a:t>‹#›</a:t>
            </a:fld>
            <a:endParaRPr lang="en-AU"/>
          </a:p>
        </p:txBody>
      </p:sp>
    </p:spTree>
    <p:extLst>
      <p:ext uri="{BB962C8B-B14F-4D97-AF65-F5344CB8AC3E}">
        <p14:creationId xmlns:p14="http://schemas.microsoft.com/office/powerpoint/2010/main" val="2451435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flickr.com/photos/riacale/1347847390/in/photostream/" TargetMode="External"/><Relationship Id="rId1" Type="http://schemas.openxmlformats.org/officeDocument/2006/relationships/slideLayout" Target="../slideLayouts/slideLayout2.xml"/><Relationship Id="rId4" Type="http://schemas.openxmlformats.org/officeDocument/2006/relationships/image" Target="cid:image001.jpg@01CEC9C3.1B4A8F8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riotinto.com/ourbusiness/weipa-4732.asp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836712"/>
            <a:ext cx="8496944" cy="4680520"/>
          </a:xfrm>
        </p:spPr>
        <p:txBody>
          <a:bodyPr>
            <a:normAutofit fontScale="90000"/>
          </a:bodyPr>
          <a:lstStyle/>
          <a:p>
            <a:r>
              <a:rPr lang="en-AU" sz="2000" dirty="0" smtClean="0"/>
              <a:t>National </a:t>
            </a:r>
            <a:r>
              <a:rPr lang="en-AU" sz="2000" dirty="0"/>
              <a:t>Human Rights Conciliation</a:t>
            </a:r>
            <a:r>
              <a:rPr lang="en-AU" sz="2000" dirty="0" smtClean="0"/>
              <a:t>,</a:t>
            </a:r>
            <a:br>
              <a:rPr lang="en-AU" sz="2000" dirty="0" smtClean="0"/>
            </a:br>
            <a:r>
              <a:rPr lang="en-AU" sz="2000" dirty="0" smtClean="0"/>
              <a:t>Legal </a:t>
            </a:r>
            <a:r>
              <a:rPr lang="en-AU" sz="2000" dirty="0"/>
              <a:t>&amp; Education Officers Conference Program</a:t>
            </a:r>
            <a:br>
              <a:rPr lang="en-AU" sz="2000" dirty="0"/>
            </a:br>
            <a:r>
              <a:rPr lang="en-AU" sz="2000" dirty="0"/>
              <a:t>Canberra, </a:t>
            </a:r>
            <a:r>
              <a:rPr lang="en-AU" sz="2000" dirty="0" smtClean="0"/>
              <a:t>24-25 October </a:t>
            </a:r>
            <a:r>
              <a:rPr lang="en-AU" sz="2000" dirty="0"/>
              <a:t>2013</a:t>
            </a:r>
            <a:br>
              <a:rPr lang="en-AU" sz="2000" dirty="0"/>
            </a:br>
            <a:r>
              <a:rPr lang="en-AU" dirty="0"/>
              <a:t/>
            </a:r>
            <a:br>
              <a:rPr lang="en-AU" dirty="0"/>
            </a:br>
            <a:r>
              <a:rPr lang="en-AU" sz="4000" b="1" dirty="0" smtClean="0"/>
              <a:t>Developments </a:t>
            </a:r>
            <a:r>
              <a:rPr lang="en-AU" sz="4000" b="1" dirty="0"/>
              <a:t>in Human Rights </a:t>
            </a:r>
            <a:r>
              <a:rPr lang="en-AU" sz="4000" b="1" dirty="0" smtClean="0"/>
              <a:t>Education</a:t>
            </a:r>
            <a:br>
              <a:rPr lang="en-AU" sz="4000" b="1" dirty="0" smtClean="0"/>
            </a:br>
            <a:r>
              <a:rPr lang="en-AU" sz="4000" b="1" dirty="0" smtClean="0"/>
              <a:t>Nationally </a:t>
            </a:r>
            <a:r>
              <a:rPr lang="en-AU" sz="4000" b="1" dirty="0"/>
              <a:t>and Internationally </a:t>
            </a:r>
            <a:r>
              <a:rPr lang="en-AU" b="1" dirty="0" smtClean="0"/>
              <a:t/>
            </a:r>
            <a:br>
              <a:rPr lang="en-AU" b="1" dirty="0" smtClean="0"/>
            </a:br>
            <a:r>
              <a:rPr lang="en-AU" dirty="0"/>
              <a:t/>
            </a:r>
            <a:br>
              <a:rPr lang="en-AU" dirty="0"/>
            </a:br>
            <a:r>
              <a:rPr lang="en-AU" sz="2200" dirty="0"/>
              <a:t>Address by Dr Sev Ozdowski OAM FAICD</a:t>
            </a:r>
            <a:br>
              <a:rPr lang="en-AU" sz="2200" dirty="0"/>
            </a:br>
            <a:r>
              <a:rPr lang="en-AU" sz="2200" dirty="0"/>
              <a:t>Australian Human Rights Commissioner (2000-05)</a:t>
            </a:r>
          </a:p>
        </p:txBody>
      </p:sp>
      <p:sp>
        <p:nvSpPr>
          <p:cNvPr id="3" name="Slide Number Placeholder 2"/>
          <p:cNvSpPr>
            <a:spLocks noGrp="1"/>
          </p:cNvSpPr>
          <p:nvPr>
            <p:ph type="sldNum" sz="quarter" idx="12"/>
          </p:nvPr>
        </p:nvSpPr>
        <p:spPr/>
        <p:txBody>
          <a:bodyPr/>
          <a:lstStyle/>
          <a:p>
            <a:fld id="{AB7D3748-7F47-4C23-9956-FF7BF6D73D24}" type="slidenum">
              <a:rPr lang="en-AU" smtClean="0"/>
              <a:pPr/>
              <a:t>1</a:t>
            </a:fld>
            <a:endParaRPr lang="en-AU"/>
          </a:p>
        </p:txBody>
      </p:sp>
    </p:spTree>
    <p:extLst>
      <p:ext uri="{BB962C8B-B14F-4D97-AF65-F5344CB8AC3E}">
        <p14:creationId xmlns:p14="http://schemas.microsoft.com/office/powerpoint/2010/main" val="2840025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a:t>What conventions matter to HRE?</a:t>
            </a:r>
          </a:p>
        </p:txBody>
      </p:sp>
      <p:sp>
        <p:nvSpPr>
          <p:cNvPr id="3" name="Content Placeholder 2"/>
          <p:cNvSpPr>
            <a:spLocks noGrp="1"/>
          </p:cNvSpPr>
          <p:nvPr>
            <p:ph idx="1"/>
          </p:nvPr>
        </p:nvSpPr>
        <p:spPr>
          <a:xfrm>
            <a:off x="395536" y="1600200"/>
            <a:ext cx="8291264" cy="4853136"/>
          </a:xfrm>
        </p:spPr>
        <p:txBody>
          <a:bodyPr>
            <a:normAutofit/>
          </a:bodyPr>
          <a:lstStyle/>
          <a:p>
            <a:pPr lvl="0">
              <a:spcBef>
                <a:spcPts val="1200"/>
              </a:spcBef>
            </a:pPr>
            <a:r>
              <a:rPr lang="en-AU" sz="2800" dirty="0"/>
              <a:t>The Universal Declaration of Human Rights, </a:t>
            </a:r>
          </a:p>
          <a:p>
            <a:pPr lvl="0">
              <a:spcBef>
                <a:spcPts val="1200"/>
              </a:spcBef>
            </a:pPr>
            <a:r>
              <a:rPr lang="en-AU" sz="2800" dirty="0"/>
              <a:t>the International Covenant on Economic, Social and Cultural Rights, </a:t>
            </a:r>
          </a:p>
          <a:p>
            <a:pPr lvl="0">
              <a:spcBef>
                <a:spcPts val="1200"/>
              </a:spcBef>
            </a:pPr>
            <a:r>
              <a:rPr lang="en-AU" sz="2800" dirty="0"/>
              <a:t>the Convention on the Elimination of All Forms of Discrimination Against Women, </a:t>
            </a:r>
          </a:p>
          <a:p>
            <a:pPr lvl="0">
              <a:spcBef>
                <a:spcPts val="1200"/>
              </a:spcBef>
            </a:pPr>
            <a:r>
              <a:rPr lang="en-AU" sz="2800" dirty="0"/>
              <a:t>the Convention on the Elimination of All Forms of Racial Discrimination,</a:t>
            </a:r>
          </a:p>
          <a:p>
            <a:pPr lvl="0">
              <a:spcBef>
                <a:spcPts val="1200"/>
              </a:spcBef>
            </a:pPr>
            <a:r>
              <a:rPr lang="en-AU" sz="2800" dirty="0" smtClean="0"/>
              <a:t>the </a:t>
            </a:r>
            <a:r>
              <a:rPr lang="en-AU" sz="2800" dirty="0"/>
              <a:t>Convention on the Rights of the </a:t>
            </a:r>
            <a:r>
              <a:rPr lang="en-AU" sz="2800" dirty="0" smtClean="0"/>
              <a:t>Child,</a:t>
            </a:r>
            <a:endParaRPr lang="en-AU" sz="2800" dirty="0"/>
          </a:p>
          <a:p>
            <a:pPr lvl="0">
              <a:spcBef>
                <a:spcPts val="1200"/>
              </a:spcBef>
            </a:pPr>
            <a:r>
              <a:rPr lang="en-AU" sz="2800" dirty="0"/>
              <a:t>the Convention against Discrimination in </a:t>
            </a:r>
            <a:r>
              <a:rPr lang="en-AU" sz="2800" dirty="0" smtClean="0"/>
              <a:t>Education</a:t>
            </a:r>
            <a:r>
              <a:rPr lang="en-AU" sz="2800" dirty="0"/>
              <a:t>.</a:t>
            </a:r>
          </a:p>
        </p:txBody>
      </p:sp>
      <p:sp>
        <p:nvSpPr>
          <p:cNvPr id="4" name="Slide Number Placeholder 3"/>
          <p:cNvSpPr>
            <a:spLocks noGrp="1"/>
          </p:cNvSpPr>
          <p:nvPr>
            <p:ph type="sldNum" sz="quarter" idx="12"/>
          </p:nvPr>
        </p:nvSpPr>
        <p:spPr/>
        <p:txBody>
          <a:bodyPr/>
          <a:lstStyle/>
          <a:p>
            <a:fld id="{AB7D3748-7F47-4C23-9956-FF7BF6D73D24}" type="slidenum">
              <a:rPr lang="en-AU" smtClean="0"/>
              <a:pPr/>
              <a:t>10</a:t>
            </a:fld>
            <a:endParaRPr lang="en-AU" dirty="0"/>
          </a:p>
        </p:txBody>
      </p:sp>
    </p:spTree>
    <p:extLst>
      <p:ext uri="{BB962C8B-B14F-4D97-AF65-F5344CB8AC3E}">
        <p14:creationId xmlns:p14="http://schemas.microsoft.com/office/powerpoint/2010/main" val="673608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670" b="21537"/>
          <a:stretch/>
        </p:blipFill>
        <p:spPr bwMode="auto">
          <a:xfrm>
            <a:off x="1187624" y="184337"/>
            <a:ext cx="6696744" cy="64828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AB7D3748-7F47-4C23-9956-FF7BF6D73D24}" type="slidenum">
              <a:rPr lang="en-AU" smtClean="0"/>
              <a:pPr/>
              <a:t>11</a:t>
            </a:fld>
            <a:endParaRPr lang="en-AU"/>
          </a:p>
        </p:txBody>
      </p:sp>
    </p:spTree>
    <p:extLst>
      <p:ext uri="{BB962C8B-B14F-4D97-AF65-F5344CB8AC3E}">
        <p14:creationId xmlns:p14="http://schemas.microsoft.com/office/powerpoint/2010/main" val="4145046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b="1" dirty="0"/>
              <a:t>UN Declaration on Human Rights Education and </a:t>
            </a:r>
            <a:r>
              <a:rPr lang="en-AU" b="1" smtClean="0"/>
              <a:t>Training </a:t>
            </a:r>
            <a:r>
              <a:rPr lang="en-AU" b="1" smtClean="0"/>
              <a:t>2012</a:t>
            </a:r>
            <a:endParaRPr lang="en-AU" dirty="0"/>
          </a:p>
        </p:txBody>
      </p:sp>
      <p:sp>
        <p:nvSpPr>
          <p:cNvPr id="3" name="Content Placeholder 2"/>
          <p:cNvSpPr>
            <a:spLocks noGrp="1"/>
          </p:cNvSpPr>
          <p:nvPr>
            <p:ph idx="1"/>
          </p:nvPr>
        </p:nvSpPr>
        <p:spPr>
          <a:xfrm>
            <a:off x="457200" y="1600200"/>
            <a:ext cx="8229600" cy="4781128"/>
          </a:xfrm>
        </p:spPr>
        <p:txBody>
          <a:bodyPr>
            <a:normAutofit/>
          </a:bodyPr>
          <a:lstStyle/>
          <a:p>
            <a:pPr lvl="0">
              <a:spcBef>
                <a:spcPts val="1200"/>
              </a:spcBef>
            </a:pPr>
            <a:r>
              <a:rPr lang="en-AU" sz="2400" dirty="0"/>
              <a:t>Asserts that everyone has the right to know, seek and receive information about their human rights and fundamental </a:t>
            </a:r>
            <a:r>
              <a:rPr lang="en-AU" sz="2400" dirty="0" smtClean="0"/>
              <a:t>freedoms, </a:t>
            </a:r>
            <a:endParaRPr lang="en-AU" sz="2400" dirty="0"/>
          </a:p>
          <a:p>
            <a:pPr lvl="0">
              <a:spcBef>
                <a:spcPts val="1200"/>
              </a:spcBef>
            </a:pPr>
            <a:r>
              <a:rPr lang="en-AU" sz="2400" dirty="0"/>
              <a:t>defines HRET as comprising “</a:t>
            </a:r>
            <a:r>
              <a:rPr lang="en-AU" sz="2400" i="1" dirty="0"/>
              <a:t>all education, training, information, awareness-raising and learning activities aimed at promoting universal respect for and observance of human rights and fundamental </a:t>
            </a:r>
            <a:r>
              <a:rPr lang="en-AU" sz="2400" i="1" dirty="0" smtClean="0"/>
              <a:t>freedoms</a:t>
            </a:r>
            <a:r>
              <a:rPr lang="en-AU" sz="2400" dirty="0" smtClean="0"/>
              <a:t>”,</a:t>
            </a:r>
            <a:endParaRPr lang="en-AU" sz="2400" dirty="0"/>
          </a:p>
          <a:p>
            <a:pPr lvl="0">
              <a:spcBef>
                <a:spcPts val="1200"/>
              </a:spcBef>
            </a:pPr>
            <a:r>
              <a:rPr lang="en-AU" sz="2400" dirty="0"/>
              <a:t>recognizes that HRET is a lifelong process that includes all parts of </a:t>
            </a:r>
            <a:r>
              <a:rPr lang="en-AU" sz="2400" dirty="0" smtClean="0"/>
              <a:t>society,</a:t>
            </a:r>
            <a:endParaRPr lang="en-AU" sz="2400" dirty="0"/>
          </a:p>
          <a:p>
            <a:pPr lvl="0">
              <a:spcBef>
                <a:spcPts val="1200"/>
              </a:spcBef>
            </a:pPr>
            <a:r>
              <a:rPr lang="en-AU" sz="2400" dirty="0"/>
              <a:t>Calls on all to intensify efforts to promote the universal respect and understanding of HRET</a:t>
            </a:r>
            <a:r>
              <a:rPr lang="en-AU" sz="2400" dirty="0" smtClean="0"/>
              <a:t>.</a:t>
            </a:r>
            <a:endParaRPr lang="en-AU" sz="2400" dirty="0"/>
          </a:p>
        </p:txBody>
      </p:sp>
      <p:sp>
        <p:nvSpPr>
          <p:cNvPr id="4" name="Slide Number Placeholder 3"/>
          <p:cNvSpPr>
            <a:spLocks noGrp="1"/>
          </p:cNvSpPr>
          <p:nvPr>
            <p:ph type="sldNum" sz="quarter" idx="12"/>
          </p:nvPr>
        </p:nvSpPr>
        <p:spPr/>
        <p:txBody>
          <a:bodyPr/>
          <a:lstStyle/>
          <a:p>
            <a:fld id="{AB7D3748-7F47-4C23-9956-FF7BF6D73D24}" type="slidenum">
              <a:rPr lang="en-AU" smtClean="0"/>
              <a:pPr/>
              <a:t>12</a:t>
            </a:fld>
            <a:endParaRPr lang="en-AU" dirty="0"/>
          </a:p>
        </p:txBody>
      </p:sp>
    </p:spTree>
    <p:extLst>
      <p:ext uri="{BB962C8B-B14F-4D97-AF65-F5344CB8AC3E}">
        <p14:creationId xmlns:p14="http://schemas.microsoft.com/office/powerpoint/2010/main" val="4035418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88840"/>
            <a:ext cx="8640960" cy="2160240"/>
          </a:xfrm>
        </p:spPr>
        <p:txBody>
          <a:bodyPr anchor="t">
            <a:noAutofit/>
          </a:bodyPr>
          <a:lstStyle/>
          <a:p>
            <a:pPr algn="ctr"/>
            <a:r>
              <a:rPr lang="en-AU" sz="4400" dirty="0" smtClean="0"/>
              <a:t>UN World Programmes on HRE</a:t>
            </a:r>
            <a:endParaRPr lang="en-AU" sz="3600" dirty="0"/>
          </a:p>
        </p:txBody>
      </p:sp>
      <p:sp>
        <p:nvSpPr>
          <p:cNvPr id="3" name="Slide Number Placeholder 2"/>
          <p:cNvSpPr>
            <a:spLocks noGrp="1"/>
          </p:cNvSpPr>
          <p:nvPr>
            <p:ph type="sldNum" sz="quarter" idx="12"/>
          </p:nvPr>
        </p:nvSpPr>
        <p:spPr/>
        <p:txBody>
          <a:bodyPr/>
          <a:lstStyle/>
          <a:p>
            <a:fld id="{AB7D3748-7F47-4C23-9956-FF7BF6D73D24}" type="slidenum">
              <a:rPr lang="en-AU" smtClean="0"/>
              <a:pPr/>
              <a:t>13</a:t>
            </a:fld>
            <a:endParaRPr lang="en-AU"/>
          </a:p>
        </p:txBody>
      </p:sp>
    </p:spTree>
    <p:extLst>
      <p:ext uri="{BB962C8B-B14F-4D97-AF65-F5344CB8AC3E}">
        <p14:creationId xmlns:p14="http://schemas.microsoft.com/office/powerpoint/2010/main" val="2709094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352928" cy="4709120"/>
          </a:xfrm>
        </p:spPr>
        <p:txBody>
          <a:bodyPr>
            <a:normAutofit fontScale="92500" lnSpcReduction="10000"/>
          </a:bodyPr>
          <a:lstStyle/>
          <a:p>
            <a:pPr marL="0" indent="0">
              <a:buNone/>
            </a:pPr>
            <a:r>
              <a:rPr lang="en-AU" sz="3500" b="1" dirty="0"/>
              <a:t>UN </a:t>
            </a:r>
            <a:r>
              <a:rPr lang="en-AU" sz="3500" b="1" dirty="0" smtClean="0"/>
              <a:t>Decade on HRE </a:t>
            </a:r>
            <a:r>
              <a:rPr lang="en-AU" sz="3500" b="1" dirty="0"/>
              <a:t>(</a:t>
            </a:r>
            <a:r>
              <a:rPr lang="en-AU" sz="3500" b="1" dirty="0" smtClean="0"/>
              <a:t>1995–2004</a:t>
            </a:r>
            <a:r>
              <a:rPr lang="en-AU" sz="3500" b="1" dirty="0"/>
              <a:t>)</a:t>
            </a:r>
          </a:p>
          <a:p>
            <a:pPr lvl="0"/>
            <a:r>
              <a:rPr lang="en-AU" sz="2600" dirty="0" smtClean="0"/>
              <a:t>Provided a global framework through Plan of Action</a:t>
            </a:r>
          </a:p>
          <a:p>
            <a:pPr lvl="0"/>
            <a:r>
              <a:rPr lang="en-AU" sz="2600" dirty="0" smtClean="0"/>
              <a:t>But no reporting/monitoring</a:t>
            </a:r>
            <a:endParaRPr lang="en-AU" sz="2600" dirty="0"/>
          </a:p>
          <a:p>
            <a:pPr marL="0" indent="0">
              <a:spcBef>
                <a:spcPts val="3600"/>
              </a:spcBef>
              <a:buNone/>
            </a:pPr>
            <a:r>
              <a:rPr lang="en-AU" sz="3500" b="1" dirty="0" smtClean="0"/>
              <a:t>World HRE Program 1st Phase (2005–2009</a:t>
            </a:r>
            <a:r>
              <a:rPr lang="en-AU" sz="3500" b="1" dirty="0"/>
              <a:t>) </a:t>
            </a:r>
          </a:p>
          <a:p>
            <a:pPr lvl="0"/>
            <a:r>
              <a:rPr lang="en-AU" sz="2600" dirty="0"/>
              <a:t>Has </a:t>
            </a:r>
            <a:r>
              <a:rPr lang="en-AU" sz="2600" dirty="0" smtClean="0"/>
              <a:t>emphasis </a:t>
            </a:r>
            <a:r>
              <a:rPr lang="en-AU" sz="2600" dirty="0"/>
              <a:t>on the school curricula &amp; education</a:t>
            </a:r>
            <a:r>
              <a:rPr lang="en-AU" sz="2600" dirty="0" smtClean="0"/>
              <a:t>.</a:t>
            </a:r>
            <a:endParaRPr lang="en-AU" sz="2600" dirty="0"/>
          </a:p>
          <a:p>
            <a:pPr marL="0" indent="0">
              <a:spcBef>
                <a:spcPts val="3600"/>
              </a:spcBef>
              <a:buNone/>
            </a:pPr>
            <a:r>
              <a:rPr lang="en-AU" sz="3500" b="1" dirty="0" smtClean="0"/>
              <a:t>World HRE Program 2nd Phase (2010–2014</a:t>
            </a:r>
            <a:r>
              <a:rPr lang="en-AU" sz="3500" b="1" dirty="0"/>
              <a:t>) </a:t>
            </a:r>
          </a:p>
          <a:p>
            <a:pPr lvl="0"/>
            <a:r>
              <a:rPr lang="en-AU" sz="2600" dirty="0"/>
              <a:t>focuses on those who further mentor tomorrow’s citizens and leaders, e.g. higher education institutions, government officials, the military. </a:t>
            </a:r>
          </a:p>
        </p:txBody>
      </p:sp>
      <p:sp>
        <p:nvSpPr>
          <p:cNvPr id="4" name="Slide Number Placeholder 3"/>
          <p:cNvSpPr>
            <a:spLocks noGrp="1"/>
          </p:cNvSpPr>
          <p:nvPr>
            <p:ph type="sldNum" sz="quarter" idx="12"/>
          </p:nvPr>
        </p:nvSpPr>
        <p:spPr/>
        <p:txBody>
          <a:bodyPr/>
          <a:lstStyle/>
          <a:p>
            <a:fld id="{AB7D3748-7F47-4C23-9956-FF7BF6D73D24}" type="slidenum">
              <a:rPr lang="en-AU" smtClean="0"/>
              <a:pPr/>
              <a:t>14</a:t>
            </a:fld>
            <a:endParaRPr lang="en-AU" dirty="0"/>
          </a:p>
        </p:txBody>
      </p:sp>
    </p:spTree>
    <p:extLst>
      <p:ext uri="{BB962C8B-B14F-4D97-AF65-F5344CB8AC3E}">
        <p14:creationId xmlns:p14="http://schemas.microsoft.com/office/powerpoint/2010/main" val="2295105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219256" cy="4709120"/>
          </a:xfrm>
        </p:spPr>
        <p:txBody>
          <a:bodyPr>
            <a:normAutofit/>
          </a:bodyPr>
          <a:lstStyle/>
          <a:p>
            <a:pPr marL="0" indent="0">
              <a:spcBef>
                <a:spcPts val="1800"/>
              </a:spcBef>
              <a:buNone/>
            </a:pPr>
            <a:r>
              <a:rPr lang="en-AU" b="1" dirty="0" smtClean="0"/>
              <a:t>World HRE Program 3rd Phase (2015–2019) </a:t>
            </a:r>
          </a:p>
          <a:p>
            <a:pPr lvl="0"/>
            <a:r>
              <a:rPr lang="en-AU" sz="2400" dirty="0" smtClean="0"/>
              <a:t>to focus on media professionals and journalists, with an emphasis on education and training in equality and non-discrimination. </a:t>
            </a:r>
            <a:endParaRPr lang="en-AU" sz="2400" dirty="0"/>
          </a:p>
        </p:txBody>
      </p:sp>
      <p:sp>
        <p:nvSpPr>
          <p:cNvPr id="4" name="Slide Number Placeholder 3"/>
          <p:cNvSpPr>
            <a:spLocks noGrp="1"/>
          </p:cNvSpPr>
          <p:nvPr>
            <p:ph type="sldNum" sz="quarter" idx="12"/>
          </p:nvPr>
        </p:nvSpPr>
        <p:spPr/>
        <p:txBody>
          <a:bodyPr/>
          <a:lstStyle/>
          <a:p>
            <a:fld id="{AB7D3748-7F47-4C23-9956-FF7BF6D73D24}" type="slidenum">
              <a:rPr lang="en-AU" smtClean="0"/>
              <a:pPr/>
              <a:t>15</a:t>
            </a:fld>
            <a:endParaRPr lang="en-AU" dirty="0"/>
          </a:p>
        </p:txBody>
      </p:sp>
    </p:spTree>
    <p:extLst>
      <p:ext uri="{BB962C8B-B14F-4D97-AF65-F5344CB8AC3E}">
        <p14:creationId xmlns:p14="http://schemas.microsoft.com/office/powerpoint/2010/main" val="2414374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94718"/>
            <a:ext cx="8640960" cy="2082354"/>
          </a:xfrm>
        </p:spPr>
        <p:txBody>
          <a:bodyPr anchor="t">
            <a:noAutofit/>
          </a:bodyPr>
          <a:lstStyle/>
          <a:p>
            <a:pPr algn="ctr"/>
            <a:r>
              <a:rPr lang="en-AU" sz="4000" dirty="0" smtClean="0"/>
              <a:t>HRE in Australia</a:t>
            </a:r>
            <a:br>
              <a:rPr lang="en-AU" sz="4000" dirty="0" smtClean="0"/>
            </a:br>
            <a:endParaRPr lang="en-AU" sz="3600" dirty="0"/>
          </a:p>
        </p:txBody>
      </p:sp>
      <p:sp>
        <p:nvSpPr>
          <p:cNvPr id="3" name="Slide Number Placeholder 2"/>
          <p:cNvSpPr>
            <a:spLocks noGrp="1"/>
          </p:cNvSpPr>
          <p:nvPr>
            <p:ph type="sldNum" sz="quarter" idx="12"/>
          </p:nvPr>
        </p:nvSpPr>
        <p:spPr/>
        <p:txBody>
          <a:bodyPr/>
          <a:lstStyle/>
          <a:p>
            <a:fld id="{AB7D3748-7F47-4C23-9956-FF7BF6D73D24}" type="slidenum">
              <a:rPr lang="en-AU" smtClean="0"/>
              <a:pPr/>
              <a:t>16</a:t>
            </a:fld>
            <a:endParaRPr lang="en-AU"/>
          </a:p>
        </p:txBody>
      </p:sp>
    </p:spTree>
    <p:extLst>
      <p:ext uri="{BB962C8B-B14F-4D97-AF65-F5344CB8AC3E}">
        <p14:creationId xmlns:p14="http://schemas.microsoft.com/office/powerpoint/2010/main" val="2065617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Australian Legal System</a:t>
            </a:r>
            <a:endParaRPr lang="en-AU" dirty="0"/>
          </a:p>
        </p:txBody>
      </p:sp>
      <p:sp>
        <p:nvSpPr>
          <p:cNvPr id="3" name="Content Placeholder 2"/>
          <p:cNvSpPr>
            <a:spLocks noGrp="1"/>
          </p:cNvSpPr>
          <p:nvPr>
            <p:ph idx="1"/>
          </p:nvPr>
        </p:nvSpPr>
        <p:spPr>
          <a:xfrm>
            <a:off x="457200" y="1412776"/>
            <a:ext cx="8229600" cy="4525963"/>
          </a:xfrm>
        </p:spPr>
        <p:txBody>
          <a:bodyPr>
            <a:normAutofit/>
          </a:bodyPr>
          <a:lstStyle/>
          <a:p>
            <a:pPr marL="0" indent="0">
              <a:buNone/>
            </a:pPr>
            <a:r>
              <a:rPr lang="en-AU" sz="3600" b="1" dirty="0" smtClean="0"/>
              <a:t>No Bill of Rights</a:t>
            </a:r>
          </a:p>
          <a:p>
            <a:pPr>
              <a:spcBef>
                <a:spcPts val="1200"/>
              </a:spcBef>
            </a:pPr>
            <a:r>
              <a:rPr lang="en-AU" sz="2400" dirty="0" smtClean="0"/>
              <a:t>Australia is the only modern Western Democracy without a Bill of Rights</a:t>
            </a:r>
          </a:p>
          <a:p>
            <a:pPr>
              <a:spcBef>
                <a:spcPts val="1200"/>
              </a:spcBef>
            </a:pPr>
            <a:r>
              <a:rPr lang="en-AU" sz="2400" dirty="0" smtClean="0"/>
              <a:t>Bills of Rights known for HRE powers</a:t>
            </a:r>
          </a:p>
          <a:p>
            <a:pPr marL="0" indent="0">
              <a:spcBef>
                <a:spcPts val="1200"/>
              </a:spcBef>
              <a:buNone/>
            </a:pPr>
            <a:endParaRPr lang="en-AU" sz="2400" dirty="0"/>
          </a:p>
          <a:p>
            <a:pPr marL="0" indent="0">
              <a:spcBef>
                <a:spcPts val="1800"/>
              </a:spcBef>
              <a:buNone/>
            </a:pPr>
            <a:r>
              <a:rPr lang="en-AU" sz="3600" b="1" dirty="0" smtClean="0"/>
              <a:t>Limited Constitutional Protection of HR</a:t>
            </a:r>
          </a:p>
        </p:txBody>
      </p:sp>
      <p:sp>
        <p:nvSpPr>
          <p:cNvPr id="4" name="Slide Number Placeholder 3"/>
          <p:cNvSpPr>
            <a:spLocks noGrp="1"/>
          </p:cNvSpPr>
          <p:nvPr>
            <p:ph type="sldNum" sz="quarter" idx="12"/>
          </p:nvPr>
        </p:nvSpPr>
        <p:spPr/>
        <p:txBody>
          <a:bodyPr/>
          <a:lstStyle/>
          <a:p>
            <a:fld id="{AB7D3748-7F47-4C23-9956-FF7BF6D73D24}" type="slidenum">
              <a:rPr lang="en-AU" smtClean="0"/>
              <a:pPr/>
              <a:t>17</a:t>
            </a:fld>
            <a:endParaRPr lang="en-AU" dirty="0"/>
          </a:p>
        </p:txBody>
      </p:sp>
    </p:spTree>
    <p:extLst>
      <p:ext uri="{BB962C8B-B14F-4D97-AF65-F5344CB8AC3E}">
        <p14:creationId xmlns:p14="http://schemas.microsoft.com/office/powerpoint/2010/main" val="2285437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4525963"/>
          </a:xfrm>
        </p:spPr>
        <p:txBody>
          <a:bodyPr>
            <a:normAutofit lnSpcReduction="10000"/>
          </a:bodyPr>
          <a:lstStyle/>
          <a:p>
            <a:pPr marL="0" indent="0">
              <a:buNone/>
            </a:pPr>
            <a:r>
              <a:rPr lang="en-AU" sz="3600" b="1" dirty="0" smtClean="0"/>
              <a:t>Rights Protected in Constitution</a:t>
            </a:r>
          </a:p>
          <a:p>
            <a:pPr lvl="0">
              <a:spcBef>
                <a:spcPts val="1800"/>
              </a:spcBef>
            </a:pPr>
            <a:r>
              <a:rPr lang="en-AU" sz="2800" dirty="0" smtClean="0"/>
              <a:t>the </a:t>
            </a:r>
            <a:r>
              <a:rPr lang="en-AU" sz="2800" dirty="0"/>
              <a:t>right to vote (Section 41</a:t>
            </a:r>
            <a:r>
              <a:rPr lang="en-AU" sz="2800" dirty="0" smtClean="0"/>
              <a:t>); </a:t>
            </a:r>
            <a:endParaRPr lang="en-AU" sz="2800" dirty="0"/>
          </a:p>
          <a:p>
            <a:pPr lvl="0">
              <a:spcBef>
                <a:spcPts val="1800"/>
              </a:spcBef>
            </a:pPr>
            <a:r>
              <a:rPr lang="en-AU" sz="2800" dirty="0"/>
              <a:t>the right to a trial by jury in the State where the alleged federal offence took place (Section 80); </a:t>
            </a:r>
          </a:p>
          <a:p>
            <a:pPr lvl="0">
              <a:spcBef>
                <a:spcPts val="1800"/>
              </a:spcBef>
            </a:pPr>
            <a:r>
              <a:rPr lang="en-AU" sz="2800" dirty="0"/>
              <a:t>the denial of federal legislative power with respect to religion (Section 116); and </a:t>
            </a:r>
          </a:p>
          <a:p>
            <a:pPr lvl="0">
              <a:spcBef>
                <a:spcPts val="1800"/>
              </a:spcBef>
            </a:pPr>
            <a:r>
              <a:rPr lang="en-AU" sz="2800" dirty="0"/>
              <a:t>the prohibition against discrimination on the basis of State of residency (Section 117). </a:t>
            </a:r>
          </a:p>
          <a:p>
            <a:endParaRPr lang="en-AU" dirty="0"/>
          </a:p>
        </p:txBody>
      </p:sp>
      <p:sp>
        <p:nvSpPr>
          <p:cNvPr id="4" name="Slide Number Placeholder 3"/>
          <p:cNvSpPr>
            <a:spLocks noGrp="1"/>
          </p:cNvSpPr>
          <p:nvPr>
            <p:ph type="sldNum" sz="quarter" idx="12"/>
          </p:nvPr>
        </p:nvSpPr>
        <p:spPr/>
        <p:txBody>
          <a:bodyPr/>
          <a:lstStyle/>
          <a:p>
            <a:fld id="{AB7D3748-7F47-4C23-9956-FF7BF6D73D24}" type="slidenum">
              <a:rPr lang="en-AU" smtClean="0"/>
              <a:pPr/>
              <a:t>18</a:t>
            </a:fld>
            <a:endParaRPr lang="en-AU" dirty="0"/>
          </a:p>
        </p:txBody>
      </p:sp>
    </p:spTree>
    <p:extLst>
      <p:ext uri="{BB962C8B-B14F-4D97-AF65-F5344CB8AC3E}">
        <p14:creationId xmlns:p14="http://schemas.microsoft.com/office/powerpoint/2010/main" val="4129823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4525963"/>
          </a:xfrm>
        </p:spPr>
        <p:txBody>
          <a:bodyPr>
            <a:normAutofit/>
          </a:bodyPr>
          <a:lstStyle/>
          <a:p>
            <a:pPr marL="0" lvl="0" indent="0">
              <a:buNone/>
            </a:pPr>
            <a:r>
              <a:rPr lang="en-AU" sz="3600" b="1" dirty="0"/>
              <a:t>There are also two “economic rights</a:t>
            </a:r>
            <a:r>
              <a:rPr lang="en-AU" sz="3600" b="1" dirty="0" smtClean="0"/>
              <a:t>”</a:t>
            </a:r>
            <a:endParaRPr lang="en-AU" sz="3600" dirty="0" smtClean="0"/>
          </a:p>
          <a:p>
            <a:pPr lvl="0">
              <a:spcBef>
                <a:spcPts val="1800"/>
              </a:spcBef>
            </a:pPr>
            <a:r>
              <a:rPr lang="en-AU" sz="2800" dirty="0" smtClean="0"/>
              <a:t>s.92 </a:t>
            </a:r>
            <a:r>
              <a:rPr lang="en-AU" sz="2800" dirty="0"/>
              <a:t>guaranteeing freedom of interstate trade; and </a:t>
            </a:r>
          </a:p>
          <a:p>
            <a:pPr lvl="0">
              <a:spcBef>
                <a:spcPts val="1800"/>
              </a:spcBef>
            </a:pPr>
            <a:r>
              <a:rPr lang="en-AU" sz="2800" dirty="0"/>
              <a:t>s.51 mandating payment on just terms for property </a:t>
            </a:r>
            <a:r>
              <a:rPr lang="en-AU" sz="2800" dirty="0" smtClean="0"/>
              <a:t>acquired </a:t>
            </a:r>
            <a:r>
              <a:rPr lang="en-AU" sz="2800" dirty="0"/>
              <a:t>by the Commonwealth. </a:t>
            </a:r>
            <a:endParaRPr lang="en-AU" sz="2800" dirty="0" smtClean="0"/>
          </a:p>
          <a:p>
            <a:pPr marL="0" lvl="0" indent="0">
              <a:buNone/>
            </a:pPr>
            <a:endParaRPr lang="en-AU" sz="2800" dirty="0"/>
          </a:p>
        </p:txBody>
      </p:sp>
      <p:sp>
        <p:nvSpPr>
          <p:cNvPr id="4" name="Slide Number Placeholder 3"/>
          <p:cNvSpPr>
            <a:spLocks noGrp="1"/>
          </p:cNvSpPr>
          <p:nvPr>
            <p:ph type="sldNum" sz="quarter" idx="12"/>
          </p:nvPr>
        </p:nvSpPr>
        <p:spPr/>
        <p:txBody>
          <a:bodyPr/>
          <a:lstStyle/>
          <a:p>
            <a:fld id="{AB7D3748-7F47-4C23-9956-FF7BF6D73D24}" type="slidenum">
              <a:rPr lang="en-AU" smtClean="0"/>
              <a:pPr/>
              <a:t>19</a:t>
            </a:fld>
            <a:endParaRPr lang="en-AU" dirty="0"/>
          </a:p>
        </p:txBody>
      </p:sp>
    </p:spTree>
    <p:extLst>
      <p:ext uri="{BB962C8B-B14F-4D97-AF65-F5344CB8AC3E}">
        <p14:creationId xmlns:p14="http://schemas.microsoft.com/office/powerpoint/2010/main" val="2803174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ifuw.org/wp/wp-content/uploads/2012/01/hret-image.jpg">
            <a:hlinkClick r:id="rId2"/>
          </p:cNvPr>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235296" y="1105892"/>
            <a:ext cx="6721080" cy="4627364"/>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fld id="{AB7D3748-7F47-4C23-9956-FF7BF6D73D24}" type="slidenum">
              <a:rPr lang="en-AU" smtClean="0"/>
              <a:pPr/>
              <a:t>2</a:t>
            </a:fld>
            <a:endParaRPr lang="en-AU" dirty="0"/>
          </a:p>
        </p:txBody>
      </p:sp>
    </p:spTree>
    <p:extLst>
      <p:ext uri="{BB962C8B-B14F-4D97-AF65-F5344CB8AC3E}">
        <p14:creationId xmlns:p14="http://schemas.microsoft.com/office/powerpoint/2010/main" val="36120764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4525963"/>
          </a:xfrm>
        </p:spPr>
        <p:txBody>
          <a:bodyPr>
            <a:normAutofit/>
          </a:bodyPr>
          <a:lstStyle/>
          <a:p>
            <a:pPr marL="0" indent="0">
              <a:buNone/>
            </a:pPr>
            <a:r>
              <a:rPr lang="en-AU" sz="3600" b="1" dirty="0" smtClean="0"/>
              <a:t>The </a:t>
            </a:r>
            <a:r>
              <a:rPr lang="en-AU" sz="3600" b="1" dirty="0"/>
              <a:t>High Court </a:t>
            </a:r>
            <a:r>
              <a:rPr lang="en-AU" sz="3600" b="1" dirty="0" smtClean="0"/>
              <a:t>implied rights</a:t>
            </a:r>
          </a:p>
          <a:p>
            <a:pPr>
              <a:spcBef>
                <a:spcPts val="1800"/>
              </a:spcBef>
            </a:pPr>
            <a:r>
              <a:rPr lang="en-AU" sz="2800" dirty="0" smtClean="0"/>
              <a:t>e.g. parliament cannot pass laws that adjudge a person to be guilty of a crime</a:t>
            </a:r>
          </a:p>
          <a:p>
            <a:pPr>
              <a:spcBef>
                <a:spcPts val="1800"/>
              </a:spcBef>
            </a:pPr>
            <a:r>
              <a:rPr lang="en-AU" sz="2800" dirty="0" smtClean="0"/>
              <a:t>Freedom to discuss in context of the election</a:t>
            </a:r>
            <a:endParaRPr lang="en-AU" sz="2800" dirty="0"/>
          </a:p>
        </p:txBody>
      </p:sp>
      <p:sp>
        <p:nvSpPr>
          <p:cNvPr id="4" name="Slide Number Placeholder 3"/>
          <p:cNvSpPr>
            <a:spLocks noGrp="1"/>
          </p:cNvSpPr>
          <p:nvPr>
            <p:ph type="sldNum" sz="quarter" idx="12"/>
          </p:nvPr>
        </p:nvSpPr>
        <p:spPr/>
        <p:txBody>
          <a:bodyPr/>
          <a:lstStyle/>
          <a:p>
            <a:fld id="{AB7D3748-7F47-4C23-9956-FF7BF6D73D24}" type="slidenum">
              <a:rPr lang="en-AU" smtClean="0"/>
              <a:pPr/>
              <a:t>20</a:t>
            </a:fld>
            <a:endParaRPr lang="en-AU" dirty="0"/>
          </a:p>
        </p:txBody>
      </p:sp>
    </p:spTree>
    <p:extLst>
      <p:ext uri="{BB962C8B-B14F-4D97-AF65-F5344CB8AC3E}">
        <p14:creationId xmlns:p14="http://schemas.microsoft.com/office/powerpoint/2010/main" val="2108852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a:t>The Constitution is silent </a:t>
            </a:r>
            <a:r>
              <a:rPr lang="en-AU" b="1" dirty="0" smtClean="0"/>
              <a:t>on:</a:t>
            </a:r>
            <a:endParaRPr lang="en-AU" dirty="0"/>
          </a:p>
        </p:txBody>
      </p:sp>
      <p:sp>
        <p:nvSpPr>
          <p:cNvPr id="3" name="Content Placeholder 2"/>
          <p:cNvSpPr>
            <a:spLocks noGrp="1"/>
          </p:cNvSpPr>
          <p:nvPr>
            <p:ph idx="1"/>
          </p:nvPr>
        </p:nvSpPr>
        <p:spPr>
          <a:xfrm>
            <a:off x="457200" y="1412776"/>
            <a:ext cx="8229600" cy="4525963"/>
          </a:xfrm>
        </p:spPr>
        <p:txBody>
          <a:bodyPr>
            <a:normAutofit/>
          </a:bodyPr>
          <a:lstStyle/>
          <a:p>
            <a:pPr lvl="0">
              <a:spcBef>
                <a:spcPts val="1800"/>
              </a:spcBef>
            </a:pPr>
            <a:r>
              <a:rPr lang="en-AU" sz="2800" dirty="0" smtClean="0"/>
              <a:t>the </a:t>
            </a:r>
            <a:r>
              <a:rPr lang="en-AU" sz="2800" dirty="0"/>
              <a:t>fundamental freedoms such </a:t>
            </a:r>
            <a:r>
              <a:rPr lang="en-AU" sz="2800" b="1" dirty="0"/>
              <a:t>as the freedom of association, freedom of movement, </a:t>
            </a:r>
            <a:r>
              <a:rPr lang="en-AU" sz="2800" b="1" dirty="0" smtClean="0"/>
              <a:t>freedom </a:t>
            </a:r>
            <a:r>
              <a:rPr lang="en-AU" sz="2800" b="1" dirty="0"/>
              <a:t>of peaceful assembly, freedom of thought, </a:t>
            </a:r>
            <a:r>
              <a:rPr lang="en-AU" sz="2800" b="1" dirty="0" smtClean="0"/>
              <a:t>belief </a:t>
            </a:r>
            <a:r>
              <a:rPr lang="en-AU" sz="2800" b="1" dirty="0"/>
              <a:t>and opinion, </a:t>
            </a:r>
            <a:r>
              <a:rPr lang="en-AU" sz="2800" b="1" dirty="0" smtClean="0"/>
              <a:t>and freedom </a:t>
            </a:r>
            <a:r>
              <a:rPr lang="en-AU" sz="2800" b="1" dirty="0"/>
              <a:t>from arbitrary arrest or detention; </a:t>
            </a:r>
            <a:endParaRPr lang="en-AU" sz="2800" dirty="0"/>
          </a:p>
          <a:p>
            <a:pPr lvl="0">
              <a:spcBef>
                <a:spcPts val="1800"/>
              </a:spcBef>
            </a:pPr>
            <a:r>
              <a:rPr lang="en-AU" sz="2800" dirty="0"/>
              <a:t>the </a:t>
            </a:r>
            <a:r>
              <a:rPr lang="en-AU" sz="2800" b="1" dirty="0"/>
              <a:t>right to a fair trial</a:t>
            </a:r>
            <a:r>
              <a:rPr lang="en-AU" sz="2800" dirty="0"/>
              <a:t> or </a:t>
            </a:r>
            <a:r>
              <a:rPr lang="en-AU" sz="2800" b="1" dirty="0"/>
              <a:t>due process</a:t>
            </a:r>
            <a:r>
              <a:rPr lang="en-AU" sz="2800" dirty="0"/>
              <a:t>; </a:t>
            </a:r>
          </a:p>
          <a:p>
            <a:pPr lvl="0">
              <a:spcBef>
                <a:spcPts val="1800"/>
              </a:spcBef>
            </a:pPr>
            <a:r>
              <a:rPr lang="en-AU" sz="2800" b="1" dirty="0"/>
              <a:t>equality</a:t>
            </a:r>
            <a:r>
              <a:rPr lang="en-AU" sz="2800" dirty="0"/>
              <a:t> of all persons in Australia </a:t>
            </a:r>
            <a:r>
              <a:rPr lang="en-AU" sz="2800" b="1" dirty="0"/>
              <a:t>before the law</a:t>
            </a:r>
            <a:r>
              <a:rPr lang="en-AU" sz="2800" dirty="0"/>
              <a:t>. </a:t>
            </a:r>
          </a:p>
        </p:txBody>
      </p:sp>
      <p:sp>
        <p:nvSpPr>
          <p:cNvPr id="4" name="Slide Number Placeholder 3"/>
          <p:cNvSpPr>
            <a:spLocks noGrp="1"/>
          </p:cNvSpPr>
          <p:nvPr>
            <p:ph type="sldNum" sz="quarter" idx="12"/>
          </p:nvPr>
        </p:nvSpPr>
        <p:spPr/>
        <p:txBody>
          <a:bodyPr/>
          <a:lstStyle/>
          <a:p>
            <a:fld id="{AB7D3748-7F47-4C23-9956-FF7BF6D73D24}" type="slidenum">
              <a:rPr lang="en-AU" smtClean="0"/>
              <a:pPr/>
              <a:t>21</a:t>
            </a:fld>
            <a:endParaRPr lang="en-AU" dirty="0"/>
          </a:p>
        </p:txBody>
      </p:sp>
    </p:spTree>
    <p:extLst>
      <p:ext uri="{BB962C8B-B14F-4D97-AF65-F5344CB8AC3E}">
        <p14:creationId xmlns:p14="http://schemas.microsoft.com/office/powerpoint/2010/main" val="37213412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Other Weaknesses</a:t>
            </a:r>
            <a:endParaRPr lang="en-AU" dirty="0"/>
          </a:p>
        </p:txBody>
      </p:sp>
      <p:sp>
        <p:nvSpPr>
          <p:cNvPr id="3" name="Content Placeholder 2"/>
          <p:cNvSpPr>
            <a:spLocks noGrp="1"/>
          </p:cNvSpPr>
          <p:nvPr>
            <p:ph idx="1"/>
          </p:nvPr>
        </p:nvSpPr>
        <p:spPr>
          <a:xfrm>
            <a:off x="457200" y="1412776"/>
            <a:ext cx="7787208" cy="5184576"/>
          </a:xfrm>
        </p:spPr>
        <p:txBody>
          <a:bodyPr>
            <a:normAutofit fontScale="92500"/>
          </a:bodyPr>
          <a:lstStyle/>
          <a:p>
            <a:pPr marL="0" indent="0">
              <a:buNone/>
            </a:pPr>
            <a:r>
              <a:rPr lang="en-AU" sz="3900" b="1" dirty="0"/>
              <a:t>Decline in Importance of Common </a:t>
            </a:r>
            <a:r>
              <a:rPr lang="en-AU" sz="3900" b="1" dirty="0" smtClean="0"/>
              <a:t>Law</a:t>
            </a:r>
            <a:endParaRPr lang="en-AU" sz="3900" dirty="0" smtClean="0"/>
          </a:p>
          <a:p>
            <a:r>
              <a:rPr lang="en-AU" sz="3000" dirty="0" smtClean="0"/>
              <a:t>Erosion of Habeas Corpus</a:t>
            </a:r>
          </a:p>
          <a:p>
            <a:pPr>
              <a:spcBef>
                <a:spcPts val="1200"/>
              </a:spcBef>
            </a:pPr>
            <a:r>
              <a:rPr lang="en-AU" sz="3000" dirty="0" smtClean="0"/>
              <a:t>Hindmarsh Island Bridge Case (1998) exchange between Justice Kirby and Commonwealth Solicitor General.</a:t>
            </a:r>
          </a:p>
          <a:p>
            <a:pPr marL="361950" lvl="1" indent="0">
              <a:spcBef>
                <a:spcPts val="1200"/>
              </a:spcBef>
              <a:buNone/>
            </a:pPr>
            <a:r>
              <a:rPr lang="en-AU" sz="2400" dirty="0" smtClean="0"/>
              <a:t>Justice Kirby asked, whether: </a:t>
            </a:r>
            <a:r>
              <a:rPr lang="en-AU" sz="2400" i="1" dirty="0" smtClean="0"/>
              <a:t>“Under the “race” power of our Constitution, Nuremberg-style race laws or South African apartheid laws, if enacted by our federal parliament, would be binding?”</a:t>
            </a:r>
            <a:r>
              <a:rPr lang="en-AU" sz="2400" dirty="0" smtClean="0"/>
              <a:t> The Solicitor General responded YES.</a:t>
            </a:r>
          </a:p>
          <a:p>
            <a:pPr marL="361950" lvl="1" indent="0">
              <a:buNone/>
            </a:pPr>
            <a:r>
              <a:rPr lang="en-AU" sz="2400" dirty="0" smtClean="0"/>
              <a:t>In other words, Federal parliament is free to legislate in a morally ambiguous way, so long as it stays within the Constitution’s head of power.</a:t>
            </a:r>
            <a:endParaRPr lang="en-AU" sz="2400" dirty="0"/>
          </a:p>
        </p:txBody>
      </p:sp>
      <p:sp>
        <p:nvSpPr>
          <p:cNvPr id="4" name="Slide Number Placeholder 3"/>
          <p:cNvSpPr>
            <a:spLocks noGrp="1"/>
          </p:cNvSpPr>
          <p:nvPr>
            <p:ph type="sldNum" sz="quarter" idx="12"/>
          </p:nvPr>
        </p:nvSpPr>
        <p:spPr/>
        <p:txBody>
          <a:bodyPr/>
          <a:lstStyle/>
          <a:p>
            <a:fld id="{AB7D3748-7F47-4C23-9956-FF7BF6D73D24}" type="slidenum">
              <a:rPr lang="en-AU" smtClean="0"/>
              <a:pPr/>
              <a:t>22</a:t>
            </a:fld>
            <a:endParaRPr lang="en-AU" dirty="0"/>
          </a:p>
        </p:txBody>
      </p:sp>
    </p:spTree>
    <p:extLst>
      <p:ext uri="{BB962C8B-B14F-4D97-AF65-F5344CB8AC3E}">
        <p14:creationId xmlns:p14="http://schemas.microsoft.com/office/powerpoint/2010/main" val="344836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AU" dirty="0"/>
          </a:p>
        </p:txBody>
      </p:sp>
      <p:sp>
        <p:nvSpPr>
          <p:cNvPr id="3" name="Content Placeholder 2"/>
          <p:cNvSpPr>
            <a:spLocks noGrp="1"/>
          </p:cNvSpPr>
          <p:nvPr>
            <p:ph idx="1"/>
          </p:nvPr>
        </p:nvSpPr>
        <p:spPr/>
        <p:txBody>
          <a:bodyPr>
            <a:normAutofit/>
          </a:bodyPr>
          <a:lstStyle/>
          <a:p>
            <a:pPr marL="0" indent="0">
              <a:buNone/>
            </a:pPr>
            <a:r>
              <a:rPr lang="en-AU" sz="3600" b="1" dirty="0" smtClean="0"/>
              <a:t>Parliament </a:t>
            </a:r>
            <a:r>
              <a:rPr lang="en-AU" sz="3600" b="1" dirty="0"/>
              <a:t>not the best protector of human rights</a:t>
            </a:r>
          </a:p>
          <a:p>
            <a:pPr lvl="0">
              <a:spcBef>
                <a:spcPts val="1800"/>
              </a:spcBef>
            </a:pPr>
            <a:r>
              <a:rPr lang="en-AU" sz="2800" dirty="0"/>
              <a:t>Westminster Systems favours strong Executive </a:t>
            </a:r>
          </a:p>
          <a:p>
            <a:pPr lvl="1">
              <a:spcBef>
                <a:spcPts val="600"/>
              </a:spcBef>
            </a:pPr>
            <a:r>
              <a:rPr lang="en-AU" dirty="0"/>
              <a:t>weak separation of powers</a:t>
            </a:r>
          </a:p>
          <a:p>
            <a:pPr lvl="0">
              <a:spcBef>
                <a:spcPts val="1800"/>
              </a:spcBef>
            </a:pPr>
            <a:r>
              <a:rPr lang="en-AU" sz="2800" dirty="0"/>
              <a:t>Most of politicians do not believe into human rights</a:t>
            </a:r>
          </a:p>
          <a:p>
            <a:pPr lvl="0">
              <a:spcBef>
                <a:spcPts val="1800"/>
              </a:spcBef>
            </a:pPr>
            <a:r>
              <a:rPr lang="en-AU" sz="2800" dirty="0"/>
              <a:t>Majority rules</a:t>
            </a:r>
          </a:p>
          <a:p>
            <a:pPr lvl="0">
              <a:spcBef>
                <a:spcPts val="1800"/>
              </a:spcBef>
            </a:pPr>
            <a:r>
              <a:rPr lang="en-AU" sz="2800" dirty="0"/>
              <a:t>Party discipline</a:t>
            </a:r>
          </a:p>
        </p:txBody>
      </p:sp>
      <p:sp>
        <p:nvSpPr>
          <p:cNvPr id="4" name="Slide Number Placeholder 3"/>
          <p:cNvSpPr>
            <a:spLocks noGrp="1"/>
          </p:cNvSpPr>
          <p:nvPr>
            <p:ph type="sldNum" sz="quarter" idx="12"/>
          </p:nvPr>
        </p:nvSpPr>
        <p:spPr/>
        <p:txBody>
          <a:bodyPr/>
          <a:lstStyle/>
          <a:p>
            <a:fld id="{AB7D3748-7F47-4C23-9956-FF7BF6D73D24}" type="slidenum">
              <a:rPr lang="en-AU" smtClean="0"/>
              <a:pPr/>
              <a:t>23</a:t>
            </a:fld>
            <a:endParaRPr lang="en-AU" dirty="0"/>
          </a:p>
        </p:txBody>
      </p:sp>
    </p:spTree>
    <p:extLst>
      <p:ext uri="{BB962C8B-B14F-4D97-AF65-F5344CB8AC3E}">
        <p14:creationId xmlns:p14="http://schemas.microsoft.com/office/powerpoint/2010/main" val="3535848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a:t>Popular Culture</a:t>
            </a:r>
            <a:endParaRPr lang="en-AU" dirty="0"/>
          </a:p>
        </p:txBody>
      </p:sp>
      <p:sp>
        <p:nvSpPr>
          <p:cNvPr id="3" name="Content Placeholder 2"/>
          <p:cNvSpPr>
            <a:spLocks noGrp="1"/>
          </p:cNvSpPr>
          <p:nvPr>
            <p:ph idx="1"/>
          </p:nvPr>
        </p:nvSpPr>
        <p:spPr/>
        <p:txBody>
          <a:bodyPr>
            <a:normAutofit/>
          </a:bodyPr>
          <a:lstStyle/>
          <a:p>
            <a:pPr>
              <a:spcBef>
                <a:spcPts val="1800"/>
              </a:spcBef>
            </a:pPr>
            <a:r>
              <a:rPr lang="en-AU" sz="2800" dirty="0" smtClean="0"/>
              <a:t>Strong Australian civil society</a:t>
            </a:r>
          </a:p>
          <a:p>
            <a:pPr lvl="1">
              <a:spcBef>
                <a:spcPts val="600"/>
              </a:spcBef>
            </a:pPr>
            <a:r>
              <a:rPr lang="en-AU" sz="2400" dirty="0" smtClean="0"/>
              <a:t>“Rights of Passage” project</a:t>
            </a:r>
          </a:p>
          <a:p>
            <a:pPr>
              <a:spcBef>
                <a:spcPts val="1800"/>
              </a:spcBef>
            </a:pPr>
            <a:r>
              <a:rPr lang="en-AU" sz="2800" dirty="0" smtClean="0"/>
              <a:t>But focus on equality and not on civil liberties and freedom</a:t>
            </a:r>
          </a:p>
          <a:p>
            <a:pPr>
              <a:spcBef>
                <a:spcPts val="1800"/>
              </a:spcBef>
            </a:pPr>
            <a:r>
              <a:rPr lang="en-AU" sz="2800" dirty="0" smtClean="0"/>
              <a:t>Expanding “fair go” concept</a:t>
            </a:r>
            <a:endParaRPr lang="en-AU" sz="2800" dirty="0"/>
          </a:p>
        </p:txBody>
      </p:sp>
      <p:sp>
        <p:nvSpPr>
          <p:cNvPr id="4" name="Slide Number Placeholder 3"/>
          <p:cNvSpPr>
            <a:spLocks noGrp="1"/>
          </p:cNvSpPr>
          <p:nvPr>
            <p:ph type="sldNum" sz="quarter" idx="12"/>
          </p:nvPr>
        </p:nvSpPr>
        <p:spPr/>
        <p:txBody>
          <a:bodyPr/>
          <a:lstStyle/>
          <a:p>
            <a:fld id="{AB7D3748-7F47-4C23-9956-FF7BF6D73D24}" type="slidenum">
              <a:rPr lang="en-AU" smtClean="0"/>
              <a:pPr/>
              <a:t>24</a:t>
            </a:fld>
            <a:endParaRPr lang="en-AU" dirty="0"/>
          </a:p>
        </p:txBody>
      </p:sp>
    </p:spTree>
    <p:extLst>
      <p:ext uri="{BB962C8B-B14F-4D97-AF65-F5344CB8AC3E}">
        <p14:creationId xmlns:p14="http://schemas.microsoft.com/office/powerpoint/2010/main" val="22524628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a:t>HRE Programs in Australia</a:t>
            </a:r>
          </a:p>
        </p:txBody>
      </p:sp>
      <p:sp>
        <p:nvSpPr>
          <p:cNvPr id="3" name="Content Placeholder 2"/>
          <p:cNvSpPr>
            <a:spLocks noGrp="1"/>
          </p:cNvSpPr>
          <p:nvPr>
            <p:ph idx="1"/>
          </p:nvPr>
        </p:nvSpPr>
        <p:spPr/>
        <p:txBody>
          <a:bodyPr>
            <a:normAutofit fontScale="92500" lnSpcReduction="10000"/>
          </a:bodyPr>
          <a:lstStyle/>
          <a:p>
            <a:pPr marL="0" indent="0">
              <a:spcBef>
                <a:spcPts val="1200"/>
              </a:spcBef>
              <a:buNone/>
            </a:pPr>
            <a:r>
              <a:rPr lang="en-AU" sz="3900" b="1" dirty="0" smtClean="0"/>
              <a:t>Federal Level</a:t>
            </a:r>
          </a:p>
          <a:p>
            <a:pPr>
              <a:spcBef>
                <a:spcPts val="1200"/>
              </a:spcBef>
            </a:pPr>
            <a:r>
              <a:rPr lang="en-AU" sz="3000" dirty="0" smtClean="0"/>
              <a:t>Anti-Discrimination Legislation</a:t>
            </a:r>
          </a:p>
          <a:p>
            <a:pPr lvl="1"/>
            <a:r>
              <a:rPr lang="en-AU" sz="2600" dirty="0"/>
              <a:t>Age Discrimination Act 2004 </a:t>
            </a:r>
          </a:p>
          <a:p>
            <a:pPr lvl="1"/>
            <a:r>
              <a:rPr lang="en-AU" sz="2600" dirty="0"/>
              <a:t>Disability Discrimination Act 1992 </a:t>
            </a:r>
          </a:p>
          <a:p>
            <a:pPr lvl="1"/>
            <a:r>
              <a:rPr lang="en-AU" sz="2600" dirty="0"/>
              <a:t>Equal Employment Opportunity (Commonwealth Authorities) Act 1987 </a:t>
            </a:r>
          </a:p>
          <a:p>
            <a:pPr lvl="1"/>
            <a:r>
              <a:rPr lang="en-AU" sz="2600" dirty="0"/>
              <a:t>Equal Opportunity for Women in the Workplace Act </a:t>
            </a:r>
            <a:r>
              <a:rPr lang="en-AU" sz="2600" dirty="0" smtClean="0"/>
              <a:t>1999 </a:t>
            </a:r>
            <a:endParaRPr lang="en-AU" sz="2600" dirty="0"/>
          </a:p>
          <a:p>
            <a:pPr lvl="1"/>
            <a:r>
              <a:rPr lang="en-AU" sz="2600" dirty="0"/>
              <a:t>Racial Discrimination Act 1975 </a:t>
            </a:r>
          </a:p>
          <a:p>
            <a:pPr lvl="1"/>
            <a:r>
              <a:rPr lang="en-AU" sz="2600" dirty="0"/>
              <a:t>Racial Hatred Act 1995 </a:t>
            </a:r>
          </a:p>
          <a:p>
            <a:pPr lvl="1"/>
            <a:r>
              <a:rPr lang="en-AU" sz="2600" dirty="0"/>
              <a:t>Sex Discrimination Act 1984 </a:t>
            </a:r>
          </a:p>
        </p:txBody>
      </p:sp>
      <p:sp>
        <p:nvSpPr>
          <p:cNvPr id="4" name="Slide Number Placeholder 3"/>
          <p:cNvSpPr>
            <a:spLocks noGrp="1"/>
          </p:cNvSpPr>
          <p:nvPr>
            <p:ph type="sldNum" sz="quarter" idx="12"/>
          </p:nvPr>
        </p:nvSpPr>
        <p:spPr/>
        <p:txBody>
          <a:bodyPr/>
          <a:lstStyle/>
          <a:p>
            <a:fld id="{AB7D3748-7F47-4C23-9956-FF7BF6D73D24}" type="slidenum">
              <a:rPr lang="en-AU" smtClean="0"/>
              <a:pPr/>
              <a:t>25</a:t>
            </a:fld>
            <a:endParaRPr lang="en-AU" dirty="0"/>
          </a:p>
        </p:txBody>
      </p:sp>
    </p:spTree>
    <p:extLst>
      <p:ext uri="{BB962C8B-B14F-4D97-AF65-F5344CB8AC3E}">
        <p14:creationId xmlns:p14="http://schemas.microsoft.com/office/powerpoint/2010/main" val="11218638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229600" cy="4525963"/>
          </a:xfrm>
        </p:spPr>
        <p:txBody>
          <a:bodyPr>
            <a:normAutofit/>
          </a:bodyPr>
          <a:lstStyle/>
          <a:p>
            <a:pPr marL="0" indent="0">
              <a:spcBef>
                <a:spcPts val="1200"/>
              </a:spcBef>
              <a:buNone/>
            </a:pPr>
            <a:r>
              <a:rPr lang="en-AU" sz="3600" b="1" dirty="0"/>
              <a:t>Federal Government Initiatives</a:t>
            </a:r>
            <a:endParaRPr lang="en-AU" sz="3600" dirty="0" smtClean="0"/>
          </a:p>
          <a:p>
            <a:pPr>
              <a:spcBef>
                <a:spcPts val="3600"/>
              </a:spcBef>
            </a:pPr>
            <a:r>
              <a:rPr lang="en-AU" sz="2800" dirty="0" smtClean="0"/>
              <a:t>2009 National Consultations on HR</a:t>
            </a:r>
          </a:p>
          <a:p>
            <a:pPr>
              <a:spcBef>
                <a:spcPts val="3600"/>
              </a:spcBef>
            </a:pPr>
            <a:r>
              <a:rPr lang="en-AU" sz="2800" dirty="0" smtClean="0"/>
              <a:t>HR Framework &amp; HR Action Plan</a:t>
            </a:r>
          </a:p>
        </p:txBody>
      </p:sp>
      <p:sp>
        <p:nvSpPr>
          <p:cNvPr id="4" name="Slide Number Placeholder 3"/>
          <p:cNvSpPr>
            <a:spLocks noGrp="1"/>
          </p:cNvSpPr>
          <p:nvPr>
            <p:ph type="sldNum" sz="quarter" idx="12"/>
          </p:nvPr>
        </p:nvSpPr>
        <p:spPr/>
        <p:txBody>
          <a:bodyPr/>
          <a:lstStyle/>
          <a:p>
            <a:fld id="{AB7D3748-7F47-4C23-9956-FF7BF6D73D24}" type="slidenum">
              <a:rPr lang="en-AU" smtClean="0"/>
              <a:pPr/>
              <a:t>26</a:t>
            </a:fld>
            <a:endParaRPr lang="en-AU" dirty="0"/>
          </a:p>
        </p:txBody>
      </p:sp>
    </p:spTree>
    <p:extLst>
      <p:ext uri="{BB962C8B-B14F-4D97-AF65-F5344CB8AC3E}">
        <p14:creationId xmlns:p14="http://schemas.microsoft.com/office/powerpoint/2010/main" val="13106729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AU" b="1" dirty="0"/>
          </a:p>
        </p:txBody>
      </p:sp>
      <p:sp>
        <p:nvSpPr>
          <p:cNvPr id="3" name="Content Placeholder 2"/>
          <p:cNvSpPr>
            <a:spLocks noGrp="1"/>
          </p:cNvSpPr>
          <p:nvPr>
            <p:ph idx="1"/>
          </p:nvPr>
        </p:nvSpPr>
        <p:spPr>
          <a:xfrm>
            <a:off x="457200" y="1600200"/>
            <a:ext cx="8229600" cy="4565104"/>
          </a:xfrm>
        </p:spPr>
        <p:txBody>
          <a:bodyPr>
            <a:normAutofit/>
          </a:bodyPr>
          <a:lstStyle/>
          <a:p>
            <a:pPr marL="0" indent="0">
              <a:spcBef>
                <a:spcPts val="1200"/>
              </a:spcBef>
              <a:buNone/>
            </a:pPr>
            <a:r>
              <a:rPr lang="en-AU" sz="3600" b="1" dirty="0" smtClean="0"/>
              <a:t>2009 </a:t>
            </a:r>
            <a:r>
              <a:rPr lang="en-AU" sz="3600" b="1" dirty="0"/>
              <a:t>National Consultations on </a:t>
            </a:r>
            <a:r>
              <a:rPr lang="en-AU" sz="3600" b="1" dirty="0" smtClean="0"/>
              <a:t>HR</a:t>
            </a:r>
          </a:p>
          <a:p>
            <a:pPr marL="0" indent="0">
              <a:spcBef>
                <a:spcPts val="1800"/>
              </a:spcBef>
              <a:buNone/>
            </a:pPr>
            <a:r>
              <a:rPr lang="en-AU" sz="2800" dirty="0" smtClean="0"/>
              <a:t>The National Human Rights Consultation Committee </a:t>
            </a:r>
            <a:br>
              <a:rPr lang="en-AU" sz="2800" dirty="0" smtClean="0"/>
            </a:br>
            <a:r>
              <a:rPr lang="en-AU" sz="2800" dirty="0" smtClean="0"/>
              <a:t>(F Brennan)</a:t>
            </a:r>
            <a:endParaRPr lang="en-US" sz="2800" dirty="0" smtClean="0"/>
          </a:p>
          <a:p>
            <a:pPr lvl="0">
              <a:spcBef>
                <a:spcPts val="1800"/>
              </a:spcBef>
            </a:pPr>
            <a:r>
              <a:rPr lang="en-AU" sz="2800" dirty="0" smtClean="0"/>
              <a:t>66 community round tables</a:t>
            </a:r>
            <a:endParaRPr lang="en-US" sz="2800" dirty="0" smtClean="0"/>
          </a:p>
          <a:p>
            <a:pPr lvl="0">
              <a:spcBef>
                <a:spcPts val="1800"/>
              </a:spcBef>
            </a:pPr>
            <a:r>
              <a:rPr lang="en-AU" sz="2800" dirty="0" smtClean="0"/>
              <a:t>three days of public hearings</a:t>
            </a:r>
            <a:endParaRPr lang="en-US" sz="2800" dirty="0" smtClean="0"/>
          </a:p>
          <a:p>
            <a:pPr lvl="0">
              <a:spcBef>
                <a:spcPts val="1800"/>
              </a:spcBef>
            </a:pPr>
            <a:r>
              <a:rPr lang="en-AU" sz="2800" dirty="0" smtClean="0"/>
              <a:t>35,000 submissions </a:t>
            </a:r>
            <a:endParaRPr lang="en-US" sz="2800" dirty="0" smtClean="0"/>
          </a:p>
          <a:p>
            <a:pPr lvl="0">
              <a:spcBef>
                <a:spcPts val="1800"/>
              </a:spcBef>
            </a:pPr>
            <a:r>
              <a:rPr lang="en-AU" sz="2800" dirty="0" smtClean="0"/>
              <a:t>commissioned research, including a phone survey</a:t>
            </a:r>
            <a:endParaRPr lang="en-US" sz="2800" dirty="0" smtClean="0"/>
          </a:p>
        </p:txBody>
      </p:sp>
      <p:sp>
        <p:nvSpPr>
          <p:cNvPr id="4" name="Slide Number Placeholder 3"/>
          <p:cNvSpPr>
            <a:spLocks noGrp="1"/>
          </p:cNvSpPr>
          <p:nvPr>
            <p:ph type="sldNum" sz="quarter" idx="12"/>
          </p:nvPr>
        </p:nvSpPr>
        <p:spPr/>
        <p:txBody>
          <a:bodyPr/>
          <a:lstStyle/>
          <a:p>
            <a:fld id="{AB7D3748-7F47-4C23-9956-FF7BF6D73D24}" type="slidenum">
              <a:rPr lang="en-AU" smtClean="0"/>
              <a:pPr/>
              <a:t>27</a:t>
            </a:fld>
            <a:endParaRPr lang="en-AU" dirty="0"/>
          </a:p>
        </p:txBody>
      </p:sp>
    </p:spTree>
    <p:extLst>
      <p:ext uri="{BB962C8B-B14F-4D97-AF65-F5344CB8AC3E}">
        <p14:creationId xmlns:p14="http://schemas.microsoft.com/office/powerpoint/2010/main" val="8597832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363272" cy="5328592"/>
          </a:xfrm>
        </p:spPr>
        <p:txBody>
          <a:bodyPr>
            <a:normAutofit fontScale="77500" lnSpcReduction="20000"/>
          </a:bodyPr>
          <a:lstStyle/>
          <a:p>
            <a:pPr marL="0" indent="0">
              <a:buNone/>
            </a:pPr>
            <a:r>
              <a:rPr lang="en-AU" sz="4600" b="1" spc="-40" dirty="0" smtClean="0"/>
              <a:t>Report with 31 recommendations to the AG on 30/09/09</a:t>
            </a:r>
            <a:endParaRPr lang="en-US" sz="4600" b="1" spc="-40" dirty="0" smtClean="0"/>
          </a:p>
          <a:p>
            <a:pPr marL="271463" lvl="0" indent="-271463">
              <a:lnSpc>
                <a:spcPct val="110000"/>
              </a:lnSpc>
              <a:spcBef>
                <a:spcPts val="1200"/>
              </a:spcBef>
              <a:tabLst>
                <a:tab pos="1257300" algn="l"/>
              </a:tabLst>
            </a:pPr>
            <a:r>
              <a:rPr lang="en-AU" sz="3100" dirty="0" smtClean="0"/>
              <a:t>Rec.1  HRE to be the highest priority for improving HR in Australia.</a:t>
            </a:r>
            <a:endParaRPr lang="en-US" sz="3100" b="1" dirty="0" smtClean="0"/>
          </a:p>
          <a:p>
            <a:pPr marL="271463" lvl="0" indent="-271463">
              <a:lnSpc>
                <a:spcPct val="110000"/>
              </a:lnSpc>
              <a:spcBef>
                <a:spcPts val="1200"/>
              </a:spcBef>
              <a:tabLst>
                <a:tab pos="1257300" algn="l"/>
              </a:tabLst>
            </a:pPr>
            <a:r>
              <a:rPr lang="en-AU" sz="3100" dirty="0" smtClean="0"/>
              <a:t>Rec. 4  An HR audit of all federal legislation, policies and practices.</a:t>
            </a:r>
            <a:endParaRPr lang="en-US" sz="3100" b="1" dirty="0" smtClean="0"/>
          </a:p>
          <a:p>
            <a:pPr marL="271463" lvl="0" indent="-271463">
              <a:lnSpc>
                <a:spcPct val="110000"/>
              </a:lnSpc>
              <a:spcBef>
                <a:spcPts val="1200"/>
              </a:spcBef>
              <a:tabLst>
                <a:tab pos="1257300" algn="l"/>
              </a:tabLst>
            </a:pPr>
            <a:r>
              <a:rPr lang="en-AU" sz="3100" dirty="0" smtClean="0"/>
              <a:t>Rec. 6  A statement of  HR compatibility be required for all Bills.</a:t>
            </a:r>
            <a:endParaRPr lang="en-US" sz="3100" b="1" dirty="0" smtClean="0"/>
          </a:p>
          <a:p>
            <a:pPr marL="271463" lvl="0" indent="-271463">
              <a:lnSpc>
                <a:spcPct val="110000"/>
              </a:lnSpc>
              <a:spcBef>
                <a:spcPts val="1200"/>
              </a:spcBef>
              <a:tabLst>
                <a:tab pos="1257300" algn="l"/>
              </a:tabLst>
            </a:pPr>
            <a:r>
              <a:rPr lang="en-AU" sz="3100" dirty="0" smtClean="0"/>
              <a:t>Rec. 7  Joint Committee on HR to be established to review all Bills.</a:t>
            </a:r>
            <a:endParaRPr lang="en-US" sz="3100" b="1" dirty="0" smtClean="0"/>
          </a:p>
          <a:p>
            <a:pPr marL="271463" lvl="0" indent="-271463">
              <a:lnSpc>
                <a:spcPct val="110000"/>
              </a:lnSpc>
              <a:spcBef>
                <a:spcPts val="1200"/>
              </a:spcBef>
              <a:tabLst>
                <a:tab pos="1257300" algn="l"/>
              </a:tabLst>
            </a:pPr>
            <a:r>
              <a:rPr lang="en-AU" sz="3100" dirty="0" smtClean="0"/>
              <a:t>Rec. 8  A whole-of-government HR framework to be developed.</a:t>
            </a:r>
            <a:endParaRPr lang="en-US" sz="3100" b="1" dirty="0" smtClean="0"/>
          </a:p>
          <a:p>
            <a:pPr marL="271463" lvl="0" indent="-271463">
              <a:lnSpc>
                <a:spcPct val="110000"/>
              </a:lnSpc>
              <a:spcBef>
                <a:spcPts val="1200"/>
              </a:spcBef>
              <a:tabLst>
                <a:tab pos="1257300" algn="l"/>
              </a:tabLst>
            </a:pPr>
            <a:r>
              <a:rPr lang="en-AU" sz="3100" dirty="0" smtClean="0"/>
              <a:t>Rec. 18  Australia to adopt a federal Human Rights Act.</a:t>
            </a:r>
            <a:endParaRPr lang="en-US" sz="3100" b="1" dirty="0" smtClean="0"/>
          </a:p>
          <a:p>
            <a:pPr marL="542925" lvl="1" indent="-271463"/>
            <a:r>
              <a:rPr lang="en-AU" sz="2600" dirty="0" smtClean="0"/>
              <a:t>27 888 submissions were in favour &amp; 4 203 were against.</a:t>
            </a:r>
            <a:endParaRPr lang="en-US" sz="2600" dirty="0"/>
          </a:p>
        </p:txBody>
      </p:sp>
      <p:sp>
        <p:nvSpPr>
          <p:cNvPr id="4" name="Slide Number Placeholder 3"/>
          <p:cNvSpPr>
            <a:spLocks noGrp="1"/>
          </p:cNvSpPr>
          <p:nvPr>
            <p:ph type="sldNum" sz="quarter" idx="12"/>
          </p:nvPr>
        </p:nvSpPr>
        <p:spPr/>
        <p:txBody>
          <a:bodyPr/>
          <a:lstStyle/>
          <a:p>
            <a:fld id="{AB7D3748-7F47-4C23-9956-FF7BF6D73D24}" type="slidenum">
              <a:rPr lang="en-AU" smtClean="0"/>
              <a:pPr/>
              <a:t>28</a:t>
            </a:fld>
            <a:endParaRPr lang="en-AU" dirty="0"/>
          </a:p>
        </p:txBody>
      </p:sp>
    </p:spTree>
    <p:extLst>
      <p:ext uri="{BB962C8B-B14F-4D97-AF65-F5344CB8AC3E}">
        <p14:creationId xmlns:p14="http://schemas.microsoft.com/office/powerpoint/2010/main" val="8597832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AU" b="1" dirty="0"/>
          </a:p>
        </p:txBody>
      </p:sp>
      <p:sp>
        <p:nvSpPr>
          <p:cNvPr id="3" name="Content Placeholder 2"/>
          <p:cNvSpPr>
            <a:spLocks noGrp="1"/>
          </p:cNvSpPr>
          <p:nvPr>
            <p:ph idx="1"/>
          </p:nvPr>
        </p:nvSpPr>
        <p:spPr>
          <a:xfrm>
            <a:off x="457200" y="1600200"/>
            <a:ext cx="8435280" cy="4997152"/>
          </a:xfrm>
        </p:spPr>
        <p:txBody>
          <a:bodyPr>
            <a:normAutofit fontScale="62500" lnSpcReduction="20000"/>
          </a:bodyPr>
          <a:lstStyle/>
          <a:p>
            <a:pPr>
              <a:buNone/>
            </a:pPr>
            <a:r>
              <a:rPr lang="en-AU" sz="5800" b="1" dirty="0" smtClean="0"/>
              <a:t>Australia's Human Rights Framework</a:t>
            </a:r>
            <a:endParaRPr lang="en-US" sz="5800" dirty="0" smtClean="0"/>
          </a:p>
          <a:p>
            <a:pPr lvl="0">
              <a:lnSpc>
                <a:spcPct val="120000"/>
              </a:lnSpc>
              <a:spcBef>
                <a:spcPts val="1000"/>
              </a:spcBef>
            </a:pPr>
            <a:r>
              <a:rPr lang="en-AU" sz="4500" dirty="0" smtClean="0"/>
              <a:t>$18.3 million for implementation of govt response over 4 years</a:t>
            </a:r>
            <a:endParaRPr lang="en-US" sz="4500" dirty="0" smtClean="0"/>
          </a:p>
          <a:p>
            <a:pPr lvl="0">
              <a:lnSpc>
                <a:spcPct val="120000"/>
              </a:lnSpc>
              <a:spcBef>
                <a:spcPts val="1000"/>
              </a:spcBef>
            </a:pPr>
            <a:r>
              <a:rPr lang="en-AU" sz="4500" dirty="0" smtClean="0"/>
              <a:t>HRE - the highest priority – AHRC ($6.6M), grants, parliamentary scrutiny, etc.</a:t>
            </a:r>
            <a:endParaRPr lang="en-US" sz="4500" dirty="0" smtClean="0"/>
          </a:p>
          <a:p>
            <a:pPr lvl="0">
              <a:lnSpc>
                <a:spcPct val="120000"/>
              </a:lnSpc>
              <a:spcBef>
                <a:spcPts val="1000"/>
              </a:spcBef>
            </a:pPr>
            <a:r>
              <a:rPr lang="en-AU" sz="4500" dirty="0" smtClean="0"/>
              <a:t>New Parliamentary Joint Committee on Human Rights</a:t>
            </a:r>
            <a:endParaRPr lang="en-US" sz="4500" dirty="0" smtClean="0"/>
          </a:p>
          <a:p>
            <a:pPr lvl="0">
              <a:lnSpc>
                <a:spcPct val="120000"/>
              </a:lnSpc>
              <a:spcBef>
                <a:spcPts val="1000"/>
              </a:spcBef>
            </a:pPr>
            <a:r>
              <a:rPr lang="en-AU" sz="4500" dirty="0" smtClean="0"/>
              <a:t>Materials about HR in the public sector</a:t>
            </a:r>
            <a:endParaRPr lang="en-US" sz="4500" dirty="0" smtClean="0"/>
          </a:p>
          <a:p>
            <a:pPr lvl="0">
              <a:lnSpc>
                <a:spcPct val="120000"/>
              </a:lnSpc>
              <a:spcBef>
                <a:spcPts val="1000"/>
              </a:spcBef>
            </a:pPr>
            <a:r>
              <a:rPr lang="en-AU" sz="4500" dirty="0" smtClean="0"/>
              <a:t>No Human Rights Act or Charter - divisive </a:t>
            </a:r>
            <a:endParaRPr lang="en-US" sz="4500" dirty="0" smtClean="0"/>
          </a:p>
          <a:p>
            <a:pPr lvl="0">
              <a:lnSpc>
                <a:spcPct val="120000"/>
              </a:lnSpc>
              <a:spcBef>
                <a:spcPts val="1000"/>
              </a:spcBef>
            </a:pPr>
            <a:r>
              <a:rPr lang="en-AU" sz="4500" dirty="0" smtClean="0"/>
              <a:t>Develop National Action Plan on Human Rights</a:t>
            </a:r>
            <a:endParaRPr lang="en-US" sz="4500" dirty="0" smtClean="0"/>
          </a:p>
          <a:p>
            <a:pPr marL="0" indent="0">
              <a:spcBef>
                <a:spcPts val="1200"/>
              </a:spcBef>
              <a:buNone/>
            </a:pPr>
            <a:endParaRPr lang="en-AU" sz="3600" b="1" dirty="0"/>
          </a:p>
        </p:txBody>
      </p:sp>
      <p:sp>
        <p:nvSpPr>
          <p:cNvPr id="4" name="Slide Number Placeholder 3"/>
          <p:cNvSpPr>
            <a:spLocks noGrp="1"/>
          </p:cNvSpPr>
          <p:nvPr>
            <p:ph type="sldNum" sz="quarter" idx="12"/>
          </p:nvPr>
        </p:nvSpPr>
        <p:spPr/>
        <p:txBody>
          <a:bodyPr/>
          <a:lstStyle/>
          <a:p>
            <a:fld id="{AB7D3748-7F47-4C23-9956-FF7BF6D73D24}" type="slidenum">
              <a:rPr lang="en-AU" smtClean="0"/>
              <a:pPr/>
              <a:t>29</a:t>
            </a:fld>
            <a:endParaRPr lang="en-AU" dirty="0"/>
          </a:p>
        </p:txBody>
      </p:sp>
    </p:spTree>
    <p:extLst>
      <p:ext uri="{BB962C8B-B14F-4D97-AF65-F5344CB8AC3E}">
        <p14:creationId xmlns:p14="http://schemas.microsoft.com/office/powerpoint/2010/main" val="4188379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t>Why Human Rights Education (HRE)?</a:t>
            </a:r>
            <a:endParaRPr lang="en-AU" b="1" dirty="0"/>
          </a:p>
        </p:txBody>
      </p:sp>
      <p:sp>
        <p:nvSpPr>
          <p:cNvPr id="3" name="Content Placeholder 2"/>
          <p:cNvSpPr>
            <a:spLocks noGrp="1"/>
          </p:cNvSpPr>
          <p:nvPr>
            <p:ph idx="1"/>
          </p:nvPr>
        </p:nvSpPr>
        <p:spPr>
          <a:xfrm>
            <a:off x="827584" y="1600200"/>
            <a:ext cx="7859216" cy="4525963"/>
          </a:xfrm>
        </p:spPr>
        <p:txBody>
          <a:bodyPr>
            <a:normAutofit/>
          </a:bodyPr>
          <a:lstStyle/>
          <a:p>
            <a:pPr>
              <a:lnSpc>
                <a:spcPct val="200000"/>
              </a:lnSpc>
              <a:spcBef>
                <a:spcPts val="800"/>
              </a:spcBef>
            </a:pPr>
            <a:r>
              <a:rPr lang="en-AU" sz="2800" dirty="0" smtClean="0"/>
              <a:t>Common minimum standards</a:t>
            </a:r>
          </a:p>
          <a:p>
            <a:pPr>
              <a:lnSpc>
                <a:spcPct val="200000"/>
              </a:lnSpc>
              <a:spcBef>
                <a:spcPts val="800"/>
              </a:spcBef>
            </a:pPr>
            <a:r>
              <a:rPr lang="en-AU" sz="2800" dirty="0" smtClean="0"/>
              <a:t>Secular standards</a:t>
            </a:r>
          </a:p>
          <a:p>
            <a:pPr>
              <a:lnSpc>
                <a:spcPct val="200000"/>
              </a:lnSpc>
              <a:spcBef>
                <a:spcPts val="800"/>
              </a:spcBef>
            </a:pPr>
            <a:r>
              <a:rPr lang="en-AU" sz="2800" dirty="0" smtClean="0"/>
              <a:t>Importance of HRE in diverse society</a:t>
            </a:r>
            <a:endParaRPr lang="en-AU" dirty="0"/>
          </a:p>
        </p:txBody>
      </p:sp>
      <p:sp>
        <p:nvSpPr>
          <p:cNvPr id="4" name="Slide Number Placeholder 3"/>
          <p:cNvSpPr>
            <a:spLocks noGrp="1"/>
          </p:cNvSpPr>
          <p:nvPr>
            <p:ph type="sldNum" sz="quarter" idx="12"/>
          </p:nvPr>
        </p:nvSpPr>
        <p:spPr/>
        <p:txBody>
          <a:bodyPr/>
          <a:lstStyle/>
          <a:p>
            <a:fld id="{AB7D3748-7F47-4C23-9956-FF7BF6D73D24}" type="slidenum">
              <a:rPr lang="en-AU" smtClean="0"/>
              <a:pPr/>
              <a:t>3</a:t>
            </a:fld>
            <a:endParaRPr lang="en-AU" dirty="0"/>
          </a:p>
        </p:txBody>
      </p:sp>
    </p:spTree>
    <p:extLst>
      <p:ext uri="{BB962C8B-B14F-4D97-AF65-F5344CB8AC3E}">
        <p14:creationId xmlns:p14="http://schemas.microsoft.com/office/powerpoint/2010/main" val="33391248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AU" b="1" dirty="0"/>
          </a:p>
        </p:txBody>
      </p:sp>
      <p:sp>
        <p:nvSpPr>
          <p:cNvPr id="3" name="Content Placeholder 2"/>
          <p:cNvSpPr>
            <a:spLocks noGrp="1"/>
          </p:cNvSpPr>
          <p:nvPr>
            <p:ph idx="1"/>
          </p:nvPr>
        </p:nvSpPr>
        <p:spPr>
          <a:xfrm>
            <a:off x="457200" y="1600200"/>
            <a:ext cx="8435280" cy="4997152"/>
          </a:xfrm>
        </p:spPr>
        <p:txBody>
          <a:bodyPr>
            <a:normAutofit/>
          </a:bodyPr>
          <a:lstStyle/>
          <a:p>
            <a:pPr marL="0" indent="0">
              <a:buNone/>
            </a:pPr>
            <a:r>
              <a:rPr lang="en-AU" sz="3500" b="1" spc="-60" dirty="0" smtClean="0"/>
              <a:t>3rd National Human Rights Action Plan </a:t>
            </a:r>
            <a:r>
              <a:rPr lang="en-AU" sz="3500" b="1" spc="-100" dirty="0" smtClean="0"/>
              <a:t>(2012)</a:t>
            </a:r>
            <a:endParaRPr lang="en-US" sz="3500" spc="-100" dirty="0" smtClean="0"/>
          </a:p>
          <a:p>
            <a:pPr lvl="0">
              <a:spcBef>
                <a:spcPts val="2400"/>
              </a:spcBef>
            </a:pPr>
            <a:r>
              <a:rPr lang="en-AU" sz="2800" dirty="0" smtClean="0"/>
              <a:t>Outlines what the Australian Government will do to improve HR</a:t>
            </a:r>
            <a:endParaRPr lang="en-US" sz="2800" dirty="0" smtClean="0"/>
          </a:p>
          <a:p>
            <a:pPr lvl="0">
              <a:spcBef>
                <a:spcPts val="2400"/>
              </a:spcBef>
            </a:pPr>
            <a:r>
              <a:rPr lang="en-AU" sz="2800" dirty="0" smtClean="0"/>
              <a:t>Built  around an extensive evidence base</a:t>
            </a:r>
            <a:endParaRPr lang="en-US" sz="2800" dirty="0" smtClean="0"/>
          </a:p>
          <a:p>
            <a:pPr lvl="0">
              <a:spcBef>
                <a:spcPts val="2400"/>
              </a:spcBef>
            </a:pPr>
            <a:r>
              <a:rPr lang="en-AU" sz="2800" dirty="0" smtClean="0"/>
              <a:t>Reflecting the concerns of both Australians and the United Nations</a:t>
            </a:r>
            <a:endParaRPr lang="en-US" sz="2800" dirty="0" smtClean="0"/>
          </a:p>
          <a:p>
            <a:pPr lvl="1"/>
            <a:r>
              <a:rPr lang="en-AU" sz="2400" dirty="0" smtClean="0"/>
              <a:t>in 2011, Australia participated in its first Universal Periodic Review before the UN Human Rights Council</a:t>
            </a:r>
            <a:endParaRPr lang="en-US" sz="2400" dirty="0" smtClean="0"/>
          </a:p>
          <a:p>
            <a:pPr lvl="0">
              <a:lnSpc>
                <a:spcPct val="120000"/>
              </a:lnSpc>
              <a:spcBef>
                <a:spcPts val="1000"/>
              </a:spcBef>
            </a:pPr>
            <a:endParaRPr lang="en-US" sz="4500" dirty="0" smtClean="0"/>
          </a:p>
          <a:p>
            <a:pPr marL="0" indent="0">
              <a:spcBef>
                <a:spcPts val="1200"/>
              </a:spcBef>
              <a:buNone/>
            </a:pPr>
            <a:endParaRPr lang="en-AU" sz="3600" b="1" dirty="0"/>
          </a:p>
        </p:txBody>
      </p:sp>
      <p:sp>
        <p:nvSpPr>
          <p:cNvPr id="4" name="Slide Number Placeholder 3"/>
          <p:cNvSpPr>
            <a:spLocks noGrp="1"/>
          </p:cNvSpPr>
          <p:nvPr>
            <p:ph type="sldNum" sz="quarter" idx="12"/>
          </p:nvPr>
        </p:nvSpPr>
        <p:spPr/>
        <p:txBody>
          <a:bodyPr/>
          <a:lstStyle/>
          <a:p>
            <a:fld id="{AB7D3748-7F47-4C23-9956-FF7BF6D73D24}" type="slidenum">
              <a:rPr lang="en-AU" smtClean="0"/>
              <a:pPr/>
              <a:t>30</a:t>
            </a:fld>
            <a:endParaRPr lang="en-AU" dirty="0"/>
          </a:p>
        </p:txBody>
      </p:sp>
    </p:spTree>
    <p:extLst>
      <p:ext uri="{BB962C8B-B14F-4D97-AF65-F5344CB8AC3E}">
        <p14:creationId xmlns:p14="http://schemas.microsoft.com/office/powerpoint/2010/main" val="41883790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435280" cy="5688632"/>
          </a:xfrm>
        </p:spPr>
        <p:txBody>
          <a:bodyPr>
            <a:normAutofit fontScale="77500" lnSpcReduction="20000"/>
          </a:bodyPr>
          <a:lstStyle/>
          <a:p>
            <a:pPr>
              <a:buNone/>
            </a:pPr>
            <a:r>
              <a:rPr lang="en-AU" sz="4200" b="1" dirty="0" smtClean="0"/>
              <a:t>The Action Plan’s key priority areas:</a:t>
            </a:r>
            <a:endParaRPr lang="en-US" sz="4200" dirty="0" smtClean="0"/>
          </a:p>
          <a:p>
            <a:pPr lvl="0">
              <a:spcBef>
                <a:spcPts val="1200"/>
              </a:spcBef>
            </a:pPr>
            <a:r>
              <a:rPr lang="en-AU" sz="3300" dirty="0" smtClean="0"/>
              <a:t>Establishing a National Disability Insurance Scheme, </a:t>
            </a:r>
            <a:endParaRPr lang="en-US" sz="3300" dirty="0" smtClean="0"/>
          </a:p>
          <a:p>
            <a:pPr lvl="0">
              <a:spcBef>
                <a:spcPts val="1200"/>
              </a:spcBef>
            </a:pPr>
            <a:r>
              <a:rPr lang="en-AU" sz="3300" dirty="0" smtClean="0"/>
              <a:t>Establishing a new National Children’s Commissioner </a:t>
            </a:r>
            <a:br>
              <a:rPr lang="en-AU" sz="3300" dirty="0" smtClean="0"/>
            </a:br>
            <a:r>
              <a:rPr lang="en-AU" sz="3300" dirty="0" smtClean="0"/>
              <a:t>(at AHRC)</a:t>
            </a:r>
            <a:endParaRPr lang="en-US" sz="3300" dirty="0" smtClean="0"/>
          </a:p>
          <a:p>
            <a:pPr lvl="0">
              <a:spcBef>
                <a:spcPts val="1200"/>
              </a:spcBef>
            </a:pPr>
            <a:r>
              <a:rPr lang="en-AU" sz="3300" dirty="0" smtClean="0"/>
              <a:t>Ratifying the Optional Protocol to the Convention Against Torture</a:t>
            </a:r>
            <a:endParaRPr lang="en-US" sz="3300" dirty="0" smtClean="0"/>
          </a:p>
          <a:p>
            <a:pPr lvl="0">
              <a:spcBef>
                <a:spcPts val="1200"/>
              </a:spcBef>
            </a:pPr>
            <a:r>
              <a:rPr lang="en-AU" sz="3300" dirty="0" smtClean="0"/>
              <a:t>People with a mental illness in the justice system </a:t>
            </a:r>
            <a:endParaRPr lang="en-US" sz="3300" dirty="0" smtClean="0"/>
          </a:p>
          <a:p>
            <a:pPr lvl="0">
              <a:spcBef>
                <a:spcPts val="1200"/>
              </a:spcBef>
            </a:pPr>
            <a:r>
              <a:rPr lang="en-AU" sz="3300" dirty="0" smtClean="0"/>
              <a:t>Reviewing  reservations under the international human rights treaties</a:t>
            </a:r>
            <a:endParaRPr lang="en-US" sz="3300" dirty="0" smtClean="0"/>
          </a:p>
          <a:p>
            <a:pPr lvl="0">
              <a:spcBef>
                <a:spcPts val="1200"/>
              </a:spcBef>
            </a:pPr>
            <a:r>
              <a:rPr lang="en-AU" sz="3300" i="1" dirty="0" smtClean="0"/>
              <a:t>Living Longer Living Better</a:t>
            </a:r>
            <a:r>
              <a:rPr lang="en-AU" sz="3300" dirty="0" smtClean="0"/>
              <a:t> aged care reform </a:t>
            </a:r>
            <a:endParaRPr lang="en-US" sz="3300" dirty="0" smtClean="0"/>
          </a:p>
          <a:p>
            <a:pPr lvl="0">
              <a:spcBef>
                <a:spcPts val="1200"/>
              </a:spcBef>
            </a:pPr>
            <a:r>
              <a:rPr lang="en-AU" sz="3300" dirty="0" smtClean="0"/>
              <a:t>Acknowledging the unique and special place of Australia’s First Peoples</a:t>
            </a:r>
            <a:endParaRPr lang="en-US" sz="3300" dirty="0" smtClean="0"/>
          </a:p>
          <a:p>
            <a:pPr lvl="0">
              <a:spcBef>
                <a:spcPts val="1200"/>
              </a:spcBef>
            </a:pPr>
            <a:r>
              <a:rPr lang="en-AU" sz="3300" dirty="0" smtClean="0"/>
              <a:t>implementing the National Anti-Racism Strategy (AHRC)</a:t>
            </a:r>
            <a:endParaRPr lang="en-US" sz="3300" dirty="0" smtClean="0"/>
          </a:p>
          <a:p>
            <a:pPr marL="0" indent="0">
              <a:spcBef>
                <a:spcPts val="1200"/>
              </a:spcBef>
              <a:buNone/>
            </a:pPr>
            <a:endParaRPr lang="en-AU" sz="3600" b="1" dirty="0"/>
          </a:p>
        </p:txBody>
      </p:sp>
      <p:sp>
        <p:nvSpPr>
          <p:cNvPr id="4" name="Slide Number Placeholder 3"/>
          <p:cNvSpPr>
            <a:spLocks noGrp="1"/>
          </p:cNvSpPr>
          <p:nvPr>
            <p:ph type="sldNum" sz="quarter" idx="12"/>
          </p:nvPr>
        </p:nvSpPr>
        <p:spPr/>
        <p:txBody>
          <a:bodyPr/>
          <a:lstStyle/>
          <a:p>
            <a:fld id="{AB7D3748-7F47-4C23-9956-FF7BF6D73D24}" type="slidenum">
              <a:rPr lang="en-AU" smtClean="0"/>
              <a:pPr/>
              <a:t>31</a:t>
            </a:fld>
            <a:endParaRPr lang="en-AU" dirty="0"/>
          </a:p>
        </p:txBody>
      </p:sp>
    </p:spTree>
    <p:extLst>
      <p:ext uri="{BB962C8B-B14F-4D97-AF65-F5344CB8AC3E}">
        <p14:creationId xmlns:p14="http://schemas.microsoft.com/office/powerpoint/2010/main" val="41883790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200" b="1" dirty="0"/>
              <a:t>HRE at Australian Human Rights </a:t>
            </a:r>
            <a:r>
              <a:rPr lang="en-AU" sz="3200" b="1" dirty="0" smtClean="0"/>
              <a:t>Commission</a:t>
            </a:r>
            <a:endParaRPr lang="en-AU" sz="3200" b="1" dirty="0"/>
          </a:p>
        </p:txBody>
      </p:sp>
      <p:sp>
        <p:nvSpPr>
          <p:cNvPr id="4" name="Slide Number Placeholder 3"/>
          <p:cNvSpPr>
            <a:spLocks noGrp="1"/>
          </p:cNvSpPr>
          <p:nvPr>
            <p:ph type="sldNum" sz="quarter" idx="12"/>
          </p:nvPr>
        </p:nvSpPr>
        <p:spPr/>
        <p:txBody>
          <a:bodyPr/>
          <a:lstStyle/>
          <a:p>
            <a:fld id="{AB7D3748-7F47-4C23-9956-FF7BF6D73D24}" type="slidenum">
              <a:rPr lang="en-AU" smtClean="0"/>
              <a:pPr/>
              <a:t>32</a:t>
            </a:fld>
            <a:endParaRPr lang="en-AU"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2" r="458"/>
          <a:stretch/>
        </p:blipFill>
        <p:spPr bwMode="auto">
          <a:xfrm>
            <a:off x="766762" y="1196752"/>
            <a:ext cx="7586663" cy="53114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57060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AU" b="1" dirty="0"/>
          </a:p>
        </p:txBody>
      </p:sp>
      <p:sp>
        <p:nvSpPr>
          <p:cNvPr id="3" name="Content Placeholder 2"/>
          <p:cNvSpPr>
            <a:spLocks noGrp="1"/>
          </p:cNvSpPr>
          <p:nvPr>
            <p:ph idx="1"/>
          </p:nvPr>
        </p:nvSpPr>
        <p:spPr>
          <a:xfrm>
            <a:off x="457200" y="1600200"/>
            <a:ext cx="8229600" cy="4853136"/>
          </a:xfrm>
        </p:spPr>
        <p:txBody>
          <a:bodyPr>
            <a:normAutofit/>
          </a:bodyPr>
          <a:lstStyle/>
          <a:p>
            <a:pPr marL="0" indent="0">
              <a:buNone/>
            </a:pPr>
            <a:r>
              <a:rPr lang="en-AU" sz="3600" b="1" dirty="0"/>
              <a:t>AHRC </a:t>
            </a:r>
            <a:r>
              <a:rPr lang="en-AU" sz="3600" b="1" dirty="0" smtClean="0"/>
              <a:t>Inquiries</a:t>
            </a:r>
            <a:endParaRPr lang="en-AU" sz="3600" dirty="0"/>
          </a:p>
          <a:p>
            <a:pPr lvl="0">
              <a:spcBef>
                <a:spcPts val="1800"/>
              </a:spcBef>
            </a:pPr>
            <a:r>
              <a:rPr lang="en-AU" sz="2800" i="1" dirty="0" smtClean="0"/>
              <a:t>“Bringing </a:t>
            </a:r>
            <a:r>
              <a:rPr lang="en-AU" sz="2800" i="1" dirty="0"/>
              <a:t>them </a:t>
            </a:r>
            <a:r>
              <a:rPr lang="en-AU" sz="2800" i="1" dirty="0" smtClean="0"/>
              <a:t>home” </a:t>
            </a:r>
            <a:r>
              <a:rPr lang="en-AU" sz="2800" dirty="0" smtClean="0"/>
              <a:t>known as</a:t>
            </a:r>
            <a:br>
              <a:rPr lang="en-AU" sz="2800" dirty="0" smtClean="0"/>
            </a:br>
            <a:r>
              <a:rPr lang="en-AU" sz="2800" dirty="0" smtClean="0"/>
              <a:t>The Stolen Children </a:t>
            </a:r>
            <a:r>
              <a:rPr lang="en-AU" sz="2800" dirty="0"/>
              <a:t>report (1997)</a:t>
            </a:r>
          </a:p>
          <a:p>
            <a:pPr lvl="0">
              <a:spcBef>
                <a:spcPts val="1800"/>
              </a:spcBef>
            </a:pPr>
            <a:r>
              <a:rPr lang="en-AU" sz="2800" i="1" dirty="0" smtClean="0"/>
              <a:t>“The </a:t>
            </a:r>
            <a:r>
              <a:rPr lang="en-AU" sz="2800" i="1" dirty="0"/>
              <a:t>National Inquiry </a:t>
            </a:r>
            <a:r>
              <a:rPr lang="en-AU" sz="2800" i="1" dirty="0" smtClean="0"/>
              <a:t>Human Rights of People with Mental Illness”  </a:t>
            </a:r>
            <a:r>
              <a:rPr lang="en-AU" sz="2800" dirty="0" smtClean="0"/>
              <a:t>(</a:t>
            </a:r>
            <a:r>
              <a:rPr lang="en-AU" sz="2800" dirty="0"/>
              <a:t>Brian Burdekin </a:t>
            </a:r>
            <a:r>
              <a:rPr lang="en-AU" sz="2800" dirty="0" smtClean="0"/>
              <a:t>- 1993)</a:t>
            </a:r>
            <a:endParaRPr lang="en-AU" sz="2800" dirty="0"/>
          </a:p>
          <a:p>
            <a:pPr lvl="0">
              <a:spcBef>
                <a:spcPts val="1800"/>
              </a:spcBef>
            </a:pPr>
            <a:r>
              <a:rPr lang="en-AU" sz="2800" i="1" dirty="0" smtClean="0"/>
              <a:t>“Not For </a:t>
            </a:r>
            <a:r>
              <a:rPr lang="en-AU" sz="2800" i="1" dirty="0"/>
              <a:t>Service - Experiences </a:t>
            </a:r>
            <a:r>
              <a:rPr lang="en-AU" sz="2800" i="1" dirty="0" smtClean="0"/>
              <a:t>of </a:t>
            </a:r>
            <a:r>
              <a:rPr lang="en-AU" sz="2800" i="1" dirty="0"/>
              <a:t>Injustice </a:t>
            </a:r>
            <a:r>
              <a:rPr lang="en-AU" sz="2800" i="1" dirty="0" smtClean="0"/>
              <a:t>and </a:t>
            </a:r>
            <a:r>
              <a:rPr lang="en-AU" sz="2800" i="1" dirty="0"/>
              <a:t>Despair </a:t>
            </a:r>
            <a:r>
              <a:rPr lang="en-AU" sz="2800" i="1" dirty="0" smtClean="0"/>
              <a:t>in </a:t>
            </a:r>
            <a:r>
              <a:rPr lang="en-AU" sz="2800" i="1" dirty="0"/>
              <a:t>Mental Health Care </a:t>
            </a:r>
            <a:r>
              <a:rPr lang="en-AU" sz="2800" i="1" dirty="0" smtClean="0"/>
              <a:t>in Australia” </a:t>
            </a:r>
            <a:r>
              <a:rPr lang="en-AU" sz="2800" dirty="0"/>
              <a:t>(2005)</a:t>
            </a:r>
          </a:p>
        </p:txBody>
      </p:sp>
      <p:sp>
        <p:nvSpPr>
          <p:cNvPr id="4" name="Slide Number Placeholder 3"/>
          <p:cNvSpPr>
            <a:spLocks noGrp="1"/>
          </p:cNvSpPr>
          <p:nvPr>
            <p:ph type="sldNum" sz="quarter" idx="12"/>
          </p:nvPr>
        </p:nvSpPr>
        <p:spPr/>
        <p:txBody>
          <a:bodyPr/>
          <a:lstStyle/>
          <a:p>
            <a:fld id="{AB7D3748-7F47-4C23-9956-FF7BF6D73D24}" type="slidenum">
              <a:rPr lang="en-AU" smtClean="0"/>
              <a:pPr/>
              <a:t>33</a:t>
            </a:fld>
            <a:endParaRPr lang="en-AU" dirty="0"/>
          </a:p>
        </p:txBody>
      </p:sp>
      <p:pic>
        <p:nvPicPr>
          <p:cNvPr id="5" name="Picture 4" descr="Bringing them Home report cover, photo by Heide Smith"/>
          <p:cNvPicPr/>
          <p:nvPr/>
        </p:nvPicPr>
        <p:blipFill>
          <a:blip r:embed="rId2" cstate="print"/>
          <a:srcRect/>
          <a:stretch>
            <a:fillRect/>
          </a:stretch>
        </p:blipFill>
        <p:spPr bwMode="auto">
          <a:xfrm>
            <a:off x="6413757" y="908720"/>
            <a:ext cx="1524000" cy="2019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5689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9"/>
            <a:ext cx="8229600" cy="1437878"/>
          </a:xfrm>
        </p:spPr>
        <p:txBody>
          <a:bodyPr>
            <a:normAutofit/>
          </a:bodyPr>
          <a:lstStyle/>
          <a:p>
            <a:pPr marL="0" indent="0">
              <a:buNone/>
            </a:pPr>
            <a:r>
              <a:rPr lang="en-AU" sz="3600" b="1" dirty="0"/>
              <a:t>Children in Detention Inquiry</a:t>
            </a:r>
            <a:endParaRPr lang="en-AU" sz="3600" dirty="0"/>
          </a:p>
          <a:p>
            <a:pPr marL="0" indent="0">
              <a:buNone/>
            </a:pPr>
            <a:r>
              <a:rPr lang="en-AU" sz="2400" dirty="0"/>
              <a:t>Tabled in Parliament on 13 May 2004.</a:t>
            </a:r>
          </a:p>
        </p:txBody>
      </p:sp>
      <p:sp>
        <p:nvSpPr>
          <p:cNvPr id="4" name="Slide Number Placeholder 3"/>
          <p:cNvSpPr>
            <a:spLocks noGrp="1"/>
          </p:cNvSpPr>
          <p:nvPr>
            <p:ph type="sldNum" sz="quarter" idx="12"/>
          </p:nvPr>
        </p:nvSpPr>
        <p:spPr/>
        <p:txBody>
          <a:bodyPr/>
          <a:lstStyle/>
          <a:p>
            <a:fld id="{AB7D3748-7F47-4C23-9956-FF7BF6D73D24}" type="slidenum">
              <a:rPr lang="en-AU" smtClean="0"/>
              <a:pPr/>
              <a:t>34</a:t>
            </a:fld>
            <a:endParaRPr lang="en-AU" dirty="0"/>
          </a:p>
        </p:txBody>
      </p:sp>
      <p:grpSp>
        <p:nvGrpSpPr>
          <p:cNvPr id="9" name="Group 8"/>
          <p:cNvGrpSpPr/>
          <p:nvPr/>
        </p:nvGrpSpPr>
        <p:grpSpPr>
          <a:xfrm>
            <a:off x="611560" y="1772816"/>
            <a:ext cx="4762500" cy="4144516"/>
            <a:chOff x="611560" y="1988840"/>
            <a:chExt cx="4762500" cy="4144516"/>
          </a:xfrm>
        </p:grpSpPr>
        <p:pic>
          <p:nvPicPr>
            <p:cNvPr id="6" name="Picture 5" descr="A last resort? The National Inquiry into Children in Immigration Detention"/>
            <p:cNvPicPr/>
            <p:nvPr/>
          </p:nvPicPr>
          <p:blipFill>
            <a:blip r:embed="rId2" cstate="print"/>
            <a:srcRect/>
            <a:stretch>
              <a:fillRect/>
            </a:stretch>
          </p:blipFill>
          <p:spPr bwMode="auto">
            <a:xfrm>
              <a:off x="611560" y="1988840"/>
              <a:ext cx="4762500" cy="571500"/>
            </a:xfrm>
            <a:prstGeom prst="rect">
              <a:avLst/>
            </a:prstGeom>
            <a:ln>
              <a:noFill/>
            </a:ln>
            <a:effectLst>
              <a:outerShdw blurRad="292100" dist="139700" dir="2700000" algn="tl" rotWithShape="0">
                <a:srgbClr val="333333">
                  <a:alpha val="65000"/>
                </a:srgbClr>
              </a:outerShdw>
            </a:effectLst>
          </p:spPr>
        </p:pic>
        <p:pic>
          <p:nvPicPr>
            <p:cNvPr id="7" name="Picture 6" descr="Cover - child in detention"/>
            <p:cNvPicPr/>
            <p:nvPr/>
          </p:nvPicPr>
          <p:blipFill>
            <a:blip r:embed="rId3" cstate="print"/>
            <a:srcRect/>
            <a:stretch>
              <a:fillRect/>
            </a:stretch>
          </p:blipFill>
          <p:spPr bwMode="auto">
            <a:xfrm>
              <a:off x="611560" y="2532906"/>
              <a:ext cx="4762500" cy="3600450"/>
            </a:xfrm>
            <a:prstGeom prst="rect">
              <a:avLst/>
            </a:prstGeom>
            <a:ln>
              <a:noFill/>
            </a:ln>
            <a:effectLst>
              <a:outerShdw blurRad="292100" dist="139700" dir="2700000" algn="tl" rotWithShape="0">
                <a:srgbClr val="333333">
                  <a:alpha val="65000"/>
                </a:srgbClr>
              </a:outerShdw>
            </a:effectLst>
          </p:spPr>
        </p:pic>
      </p:grpSp>
      <p:sp>
        <p:nvSpPr>
          <p:cNvPr id="8" name="TextBox 7"/>
          <p:cNvSpPr txBox="1"/>
          <p:nvPr/>
        </p:nvSpPr>
        <p:spPr>
          <a:xfrm>
            <a:off x="5580112" y="1652602"/>
            <a:ext cx="3096344" cy="5016758"/>
          </a:xfrm>
          <a:prstGeom prst="rect">
            <a:avLst/>
          </a:prstGeom>
          <a:noFill/>
        </p:spPr>
        <p:txBody>
          <a:bodyPr wrap="square" rtlCol="0">
            <a:spAutoFit/>
          </a:bodyPr>
          <a:lstStyle/>
          <a:p>
            <a:r>
              <a:rPr lang="en-AU" sz="2200" i="1" dirty="0"/>
              <a:t>No child shall be deprived of his or her liberty unlawfully or arbitrarily. The arrest, detention or imprisonment of a child shall be in conformity with the law and shall be used only as a measure of last resort and for the shortest appropriate period of time</a:t>
            </a:r>
            <a:r>
              <a:rPr lang="en-AU" sz="2200" i="1" dirty="0" smtClean="0"/>
              <a:t>.</a:t>
            </a:r>
          </a:p>
          <a:p>
            <a:endParaRPr lang="en-AU" sz="2000" dirty="0"/>
          </a:p>
          <a:p>
            <a:r>
              <a:rPr lang="en-AU" sz="2000" dirty="0"/>
              <a:t>Convention on the Rights of the Child, article 37(b)</a:t>
            </a:r>
          </a:p>
          <a:p>
            <a:endParaRPr lang="en-AU" dirty="0"/>
          </a:p>
        </p:txBody>
      </p:sp>
    </p:spTree>
    <p:extLst>
      <p:ext uri="{BB962C8B-B14F-4D97-AF65-F5344CB8AC3E}">
        <p14:creationId xmlns:p14="http://schemas.microsoft.com/office/powerpoint/2010/main" val="16377688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a:t>HRE in Australia</a:t>
            </a:r>
          </a:p>
        </p:txBody>
      </p:sp>
      <p:sp>
        <p:nvSpPr>
          <p:cNvPr id="3" name="Content Placeholder 2"/>
          <p:cNvSpPr>
            <a:spLocks noGrp="1"/>
          </p:cNvSpPr>
          <p:nvPr>
            <p:ph idx="1"/>
          </p:nvPr>
        </p:nvSpPr>
        <p:spPr/>
        <p:txBody>
          <a:bodyPr>
            <a:normAutofit/>
          </a:bodyPr>
          <a:lstStyle/>
          <a:p>
            <a:pPr marL="0" indent="0">
              <a:spcBef>
                <a:spcPts val="1200"/>
              </a:spcBef>
              <a:buNone/>
            </a:pPr>
            <a:r>
              <a:rPr lang="en-AU" sz="3600" b="1" dirty="0"/>
              <a:t>State </a:t>
            </a:r>
            <a:r>
              <a:rPr lang="en-AU" sz="3600" b="1" dirty="0" smtClean="0"/>
              <a:t>Level</a:t>
            </a:r>
          </a:p>
          <a:p>
            <a:pPr>
              <a:spcBef>
                <a:spcPts val="1800"/>
              </a:spcBef>
            </a:pPr>
            <a:r>
              <a:rPr lang="en-AU" sz="2800" dirty="0" smtClean="0"/>
              <a:t>You know it best</a:t>
            </a:r>
          </a:p>
          <a:p>
            <a:pPr>
              <a:spcBef>
                <a:spcPts val="1800"/>
              </a:spcBef>
            </a:pPr>
            <a:r>
              <a:rPr lang="en-AU" sz="2800" dirty="0" smtClean="0"/>
              <a:t>States with The Bill of Rights</a:t>
            </a:r>
          </a:p>
          <a:p>
            <a:pPr lvl="1">
              <a:spcBef>
                <a:spcPts val="1200"/>
              </a:spcBef>
            </a:pPr>
            <a:r>
              <a:rPr lang="en-AU" sz="2400" dirty="0" smtClean="0"/>
              <a:t>Victoria</a:t>
            </a:r>
            <a:r>
              <a:rPr lang="en-AU" sz="2400" dirty="0"/>
              <a:t> </a:t>
            </a:r>
            <a:r>
              <a:rPr lang="en-AU" sz="2400" dirty="0" smtClean="0"/>
              <a:t>&amp; ACT</a:t>
            </a:r>
          </a:p>
        </p:txBody>
      </p:sp>
      <p:sp>
        <p:nvSpPr>
          <p:cNvPr id="4" name="Slide Number Placeholder 3"/>
          <p:cNvSpPr>
            <a:spLocks noGrp="1"/>
          </p:cNvSpPr>
          <p:nvPr>
            <p:ph type="sldNum" sz="quarter" idx="12"/>
          </p:nvPr>
        </p:nvSpPr>
        <p:spPr/>
        <p:txBody>
          <a:bodyPr/>
          <a:lstStyle/>
          <a:p>
            <a:fld id="{AB7D3748-7F47-4C23-9956-FF7BF6D73D24}" type="slidenum">
              <a:rPr lang="en-AU" smtClean="0"/>
              <a:pPr/>
              <a:t>35</a:t>
            </a:fld>
            <a:endParaRPr lang="en-AU" dirty="0"/>
          </a:p>
        </p:txBody>
      </p:sp>
    </p:spTree>
    <p:extLst>
      <p:ext uri="{BB962C8B-B14F-4D97-AF65-F5344CB8AC3E}">
        <p14:creationId xmlns:p14="http://schemas.microsoft.com/office/powerpoint/2010/main" val="4156163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94718"/>
            <a:ext cx="8352928" cy="1578298"/>
          </a:xfrm>
        </p:spPr>
        <p:txBody>
          <a:bodyPr anchor="t">
            <a:noAutofit/>
          </a:bodyPr>
          <a:lstStyle/>
          <a:p>
            <a:pPr algn="ctr"/>
            <a:r>
              <a:rPr lang="en-AU" sz="4400" dirty="0" smtClean="0"/>
              <a:t>School </a:t>
            </a:r>
            <a:r>
              <a:rPr lang="en-AU" sz="4400" dirty="0"/>
              <a:t>Curricula</a:t>
            </a:r>
          </a:p>
        </p:txBody>
      </p:sp>
      <p:sp>
        <p:nvSpPr>
          <p:cNvPr id="3" name="Slide Number Placeholder 2"/>
          <p:cNvSpPr>
            <a:spLocks noGrp="1"/>
          </p:cNvSpPr>
          <p:nvPr>
            <p:ph type="sldNum" sz="quarter" idx="12"/>
          </p:nvPr>
        </p:nvSpPr>
        <p:spPr/>
        <p:txBody>
          <a:bodyPr/>
          <a:lstStyle/>
          <a:p>
            <a:fld id="{AB7D3748-7F47-4C23-9956-FF7BF6D73D24}" type="slidenum">
              <a:rPr lang="en-AU" smtClean="0"/>
              <a:pPr/>
              <a:t>36</a:t>
            </a:fld>
            <a:endParaRPr lang="en-AU"/>
          </a:p>
        </p:txBody>
      </p:sp>
    </p:spTree>
    <p:extLst>
      <p:ext uri="{BB962C8B-B14F-4D97-AF65-F5344CB8AC3E}">
        <p14:creationId xmlns:p14="http://schemas.microsoft.com/office/powerpoint/2010/main" val="25632146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7D3748-7F47-4C23-9956-FF7BF6D73D24}" type="slidenum">
              <a:rPr lang="en-AU" smtClean="0"/>
              <a:pPr/>
              <a:t>37</a:t>
            </a:fld>
            <a:endParaRPr lang="en-AU"/>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5985" t="3407" r="7034" b="11853"/>
          <a:stretch/>
        </p:blipFill>
        <p:spPr>
          <a:xfrm>
            <a:off x="2195736" y="233679"/>
            <a:ext cx="4669244" cy="64356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04329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2892077"/>
            <a:ext cx="3672408" cy="36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noAutofit/>
          </a:bodyPr>
          <a:lstStyle/>
          <a:p>
            <a:r>
              <a:rPr lang="en-AU" b="1" dirty="0" smtClean="0"/>
              <a:t>Human Rights Education</a:t>
            </a:r>
            <a:br>
              <a:rPr lang="en-AU" b="1" dirty="0" smtClean="0"/>
            </a:br>
            <a:r>
              <a:rPr lang="en-AU" b="1" dirty="0" smtClean="0"/>
              <a:t>in the School Curriculum Report</a:t>
            </a:r>
            <a:endParaRPr lang="en-AU" dirty="0"/>
          </a:p>
        </p:txBody>
      </p:sp>
      <p:sp>
        <p:nvSpPr>
          <p:cNvPr id="3" name="Content Placeholder 2"/>
          <p:cNvSpPr>
            <a:spLocks noGrp="1"/>
          </p:cNvSpPr>
          <p:nvPr>
            <p:ph idx="1"/>
          </p:nvPr>
        </p:nvSpPr>
        <p:spPr>
          <a:xfrm>
            <a:off x="457200" y="1927373"/>
            <a:ext cx="8229600" cy="4525963"/>
          </a:xfrm>
        </p:spPr>
        <p:txBody>
          <a:bodyPr>
            <a:noAutofit/>
          </a:bodyPr>
          <a:lstStyle/>
          <a:p>
            <a:pPr marL="0" indent="0">
              <a:buNone/>
            </a:pPr>
            <a:r>
              <a:rPr lang="en-AU" sz="2800" dirty="0" smtClean="0"/>
              <a:t>The transformative potential of human rights education to challenge existing systems and pedagogical practices remains largely untapped in the school environment. The important issue of children's rights remains contentious, with some schools seemingly reluctant to teach students about their rights. </a:t>
            </a:r>
          </a:p>
        </p:txBody>
      </p:sp>
      <p:sp>
        <p:nvSpPr>
          <p:cNvPr id="4" name="Slide Number Placeholder 3"/>
          <p:cNvSpPr>
            <a:spLocks noGrp="1"/>
          </p:cNvSpPr>
          <p:nvPr>
            <p:ph type="sldNum" sz="quarter" idx="12"/>
          </p:nvPr>
        </p:nvSpPr>
        <p:spPr/>
        <p:txBody>
          <a:bodyPr/>
          <a:lstStyle/>
          <a:p>
            <a:fld id="{AB7D3748-7F47-4C23-9956-FF7BF6D73D24}" type="slidenum">
              <a:rPr lang="en-AU" smtClean="0"/>
              <a:pPr/>
              <a:t>38</a:t>
            </a:fld>
            <a:endParaRPr lang="en-AU" dirty="0"/>
          </a:p>
        </p:txBody>
      </p:sp>
    </p:spTree>
    <p:extLst>
      <p:ext uri="{BB962C8B-B14F-4D97-AF65-F5344CB8AC3E}">
        <p14:creationId xmlns:p14="http://schemas.microsoft.com/office/powerpoint/2010/main" val="13118084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2820069"/>
            <a:ext cx="7128792" cy="504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539552" y="3324125"/>
            <a:ext cx="5832648" cy="432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p:cNvSpPr>
            <a:spLocks noGrp="1"/>
          </p:cNvSpPr>
          <p:nvPr>
            <p:ph idx="1"/>
          </p:nvPr>
        </p:nvSpPr>
        <p:spPr>
          <a:xfrm>
            <a:off x="457200" y="1927373"/>
            <a:ext cx="8229600" cy="4525963"/>
          </a:xfrm>
        </p:spPr>
        <p:txBody>
          <a:bodyPr>
            <a:noAutofit/>
          </a:bodyPr>
          <a:lstStyle/>
          <a:p>
            <a:pPr marL="0" indent="0">
              <a:spcBef>
                <a:spcPts val="1200"/>
              </a:spcBef>
              <a:buNone/>
            </a:pPr>
            <a:r>
              <a:rPr lang="en-AU" sz="2800" dirty="0" smtClean="0"/>
              <a:t>In the absence of an effective integration of human rights education into the new national curriculum, Australian schools are likely to continue to find it difficult to prioritise human rights issues to the extent necessary to have a sustained impact on student learning.</a:t>
            </a:r>
            <a:endParaRPr lang="en-AU" sz="2800" dirty="0"/>
          </a:p>
        </p:txBody>
      </p:sp>
      <p:sp>
        <p:nvSpPr>
          <p:cNvPr id="4" name="Slide Number Placeholder 3"/>
          <p:cNvSpPr>
            <a:spLocks noGrp="1"/>
          </p:cNvSpPr>
          <p:nvPr>
            <p:ph type="sldNum" sz="quarter" idx="12"/>
          </p:nvPr>
        </p:nvSpPr>
        <p:spPr/>
        <p:txBody>
          <a:bodyPr/>
          <a:lstStyle/>
          <a:p>
            <a:fld id="{AB7D3748-7F47-4C23-9956-FF7BF6D73D24}" type="slidenum">
              <a:rPr lang="en-AU" smtClean="0"/>
              <a:pPr/>
              <a:t>39</a:t>
            </a:fld>
            <a:endParaRPr lang="en-AU" dirty="0"/>
          </a:p>
        </p:txBody>
      </p:sp>
    </p:spTree>
    <p:extLst>
      <p:ext uri="{BB962C8B-B14F-4D97-AF65-F5344CB8AC3E}">
        <p14:creationId xmlns:p14="http://schemas.microsoft.com/office/powerpoint/2010/main" val="3382317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988840"/>
            <a:ext cx="5486400" cy="2520280"/>
          </a:xfrm>
        </p:spPr>
        <p:txBody>
          <a:bodyPr anchor="t">
            <a:noAutofit/>
          </a:bodyPr>
          <a:lstStyle/>
          <a:p>
            <a:pPr algn="ctr"/>
            <a:r>
              <a:rPr lang="en-AU" sz="4000" dirty="0" smtClean="0"/>
              <a:t>Australian Council for Human Rights Education</a:t>
            </a:r>
            <a:br>
              <a:rPr lang="en-AU" sz="4000" dirty="0" smtClean="0"/>
            </a:br>
            <a:r>
              <a:rPr lang="en-AU" sz="4000" dirty="0" smtClean="0"/>
              <a:t>(ACHRE)</a:t>
            </a:r>
            <a:endParaRPr lang="en-AU" sz="4000" dirty="0"/>
          </a:p>
        </p:txBody>
      </p:sp>
      <p:sp>
        <p:nvSpPr>
          <p:cNvPr id="3" name="Slide Number Placeholder 2"/>
          <p:cNvSpPr>
            <a:spLocks noGrp="1"/>
          </p:cNvSpPr>
          <p:nvPr>
            <p:ph type="sldNum" sz="quarter" idx="12"/>
          </p:nvPr>
        </p:nvSpPr>
        <p:spPr/>
        <p:txBody>
          <a:bodyPr/>
          <a:lstStyle/>
          <a:p>
            <a:fld id="{AB7D3748-7F47-4C23-9956-FF7BF6D73D24}" type="slidenum">
              <a:rPr lang="en-AU" smtClean="0"/>
              <a:pPr/>
              <a:t>4</a:t>
            </a:fld>
            <a:endParaRPr lang="en-AU"/>
          </a:p>
        </p:txBody>
      </p:sp>
    </p:spTree>
    <p:extLst>
      <p:ext uri="{BB962C8B-B14F-4D97-AF65-F5344CB8AC3E}">
        <p14:creationId xmlns:p14="http://schemas.microsoft.com/office/powerpoint/2010/main" val="35592648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a:t>Other Players</a:t>
            </a:r>
          </a:p>
        </p:txBody>
      </p:sp>
      <p:sp>
        <p:nvSpPr>
          <p:cNvPr id="3" name="Content Placeholder 2"/>
          <p:cNvSpPr>
            <a:spLocks noGrp="1"/>
          </p:cNvSpPr>
          <p:nvPr>
            <p:ph idx="1"/>
          </p:nvPr>
        </p:nvSpPr>
        <p:spPr/>
        <p:txBody>
          <a:bodyPr>
            <a:normAutofit/>
          </a:bodyPr>
          <a:lstStyle/>
          <a:p>
            <a:pPr marL="0" indent="0">
              <a:spcBef>
                <a:spcPts val="1200"/>
              </a:spcBef>
              <a:buNone/>
            </a:pPr>
            <a:r>
              <a:rPr lang="en-AU" sz="3600" b="1" dirty="0"/>
              <a:t>Employers </a:t>
            </a:r>
            <a:endParaRPr lang="en-AU" sz="3600" b="1" dirty="0" smtClean="0"/>
          </a:p>
          <a:p>
            <a:pPr>
              <a:spcBef>
                <a:spcPts val="1800"/>
              </a:spcBef>
            </a:pPr>
            <a:r>
              <a:rPr lang="en-AU" sz="2800" dirty="0"/>
              <a:t>Public Employers – PSC</a:t>
            </a:r>
          </a:p>
          <a:p>
            <a:pPr>
              <a:spcBef>
                <a:spcPts val="1800"/>
              </a:spcBef>
            </a:pPr>
            <a:r>
              <a:rPr lang="en-AU" sz="2800" dirty="0" smtClean="0"/>
              <a:t>Large Mining Companies</a:t>
            </a:r>
          </a:p>
          <a:p>
            <a:pPr lvl="1">
              <a:spcBef>
                <a:spcPts val="600"/>
              </a:spcBef>
            </a:pPr>
            <a:r>
              <a:rPr lang="en-AU" sz="2400" dirty="0" smtClean="0"/>
              <a:t>Rio Tinto</a:t>
            </a:r>
            <a:endParaRPr lang="en-AU" sz="2400" dirty="0"/>
          </a:p>
          <a:p>
            <a:pPr>
              <a:spcBef>
                <a:spcPts val="1800"/>
              </a:spcBef>
            </a:pPr>
            <a:r>
              <a:rPr lang="en-AU" sz="2800" dirty="0" smtClean="0"/>
              <a:t>Universities</a:t>
            </a:r>
          </a:p>
        </p:txBody>
      </p:sp>
      <p:sp>
        <p:nvSpPr>
          <p:cNvPr id="4" name="Slide Number Placeholder 3"/>
          <p:cNvSpPr>
            <a:spLocks noGrp="1"/>
          </p:cNvSpPr>
          <p:nvPr>
            <p:ph type="sldNum" sz="quarter" idx="12"/>
          </p:nvPr>
        </p:nvSpPr>
        <p:spPr/>
        <p:txBody>
          <a:bodyPr/>
          <a:lstStyle/>
          <a:p>
            <a:fld id="{AB7D3748-7F47-4C23-9956-FF7BF6D73D24}" type="slidenum">
              <a:rPr lang="en-AU" smtClean="0"/>
              <a:pPr/>
              <a:t>40</a:t>
            </a:fld>
            <a:endParaRPr lang="en-AU" dirty="0"/>
          </a:p>
        </p:txBody>
      </p:sp>
    </p:spTree>
    <p:extLst>
      <p:ext uri="{BB962C8B-B14F-4D97-AF65-F5344CB8AC3E}">
        <p14:creationId xmlns:p14="http://schemas.microsoft.com/office/powerpoint/2010/main" val="32574998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pPr marL="0" indent="0">
              <a:spcBef>
                <a:spcPts val="1200"/>
              </a:spcBef>
              <a:buNone/>
            </a:pPr>
            <a:r>
              <a:rPr lang="en-AU" b="1" dirty="0"/>
              <a:t>APS Values, Employment Principles and Code of Conduct</a:t>
            </a:r>
            <a:endParaRPr lang="en-AU" dirty="0"/>
          </a:p>
          <a:p>
            <a:pPr marL="0" indent="0">
              <a:spcBef>
                <a:spcPts val="1200"/>
              </a:spcBef>
              <a:buNone/>
            </a:pPr>
            <a:r>
              <a:rPr lang="en-AU" b="1" dirty="0" smtClean="0"/>
              <a:t> </a:t>
            </a:r>
          </a:p>
        </p:txBody>
      </p:sp>
      <p:sp>
        <p:nvSpPr>
          <p:cNvPr id="4" name="Slide Number Placeholder 3"/>
          <p:cNvSpPr>
            <a:spLocks noGrp="1"/>
          </p:cNvSpPr>
          <p:nvPr>
            <p:ph type="sldNum" sz="quarter" idx="12"/>
          </p:nvPr>
        </p:nvSpPr>
        <p:spPr/>
        <p:txBody>
          <a:bodyPr/>
          <a:lstStyle/>
          <a:p>
            <a:fld id="{AB7D3748-7F47-4C23-9956-FF7BF6D73D24}" type="slidenum">
              <a:rPr lang="en-AU" smtClean="0"/>
              <a:pPr/>
              <a:t>41</a:t>
            </a:fld>
            <a:endParaRPr lang="en-AU" dirty="0"/>
          </a:p>
        </p:txBody>
      </p:sp>
      <p:pic>
        <p:nvPicPr>
          <p:cNvPr id="1026" name="Picture 2" descr="C:\Users\Beate's 2010\Documents\UWS\InOurHandsAGuideforAustralianPublicServants[1]-1.jpg"/>
          <p:cNvPicPr>
            <a:picLocks noChangeAspect="1" noChangeArrowheads="1"/>
          </p:cNvPicPr>
          <p:nvPr/>
        </p:nvPicPr>
        <p:blipFill>
          <a:blip r:embed="rId2" cstate="print"/>
          <a:srcRect t="2646" b="2112"/>
          <a:stretch>
            <a:fillRect/>
          </a:stretch>
        </p:blipFill>
        <p:spPr bwMode="auto">
          <a:xfrm>
            <a:off x="2770162" y="1340768"/>
            <a:ext cx="3602038"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89574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AU" b="1" dirty="0"/>
          </a:p>
        </p:txBody>
      </p:sp>
      <p:sp>
        <p:nvSpPr>
          <p:cNvPr id="3" name="Content Placeholder 2"/>
          <p:cNvSpPr>
            <a:spLocks noGrp="1"/>
          </p:cNvSpPr>
          <p:nvPr>
            <p:ph idx="1"/>
          </p:nvPr>
        </p:nvSpPr>
        <p:spPr/>
        <p:txBody>
          <a:bodyPr>
            <a:normAutofit/>
          </a:bodyPr>
          <a:lstStyle/>
          <a:p>
            <a:pPr marL="0" indent="0">
              <a:spcBef>
                <a:spcPts val="1200"/>
              </a:spcBef>
              <a:buNone/>
            </a:pPr>
            <a:r>
              <a:rPr lang="en-AU" sz="3600" b="1" dirty="0" smtClean="0"/>
              <a:t>Employers – Large mining companies</a:t>
            </a:r>
            <a:endParaRPr lang="en-AU" sz="3600" dirty="0"/>
          </a:p>
          <a:p>
            <a:pPr lvl="0">
              <a:spcBef>
                <a:spcPts val="2400"/>
              </a:spcBef>
            </a:pPr>
            <a:r>
              <a:rPr lang="en-AU" sz="2800" dirty="0"/>
              <a:t>BHP Billiton Iron Ore Indigenous Traineeship Programs </a:t>
            </a:r>
          </a:p>
          <a:p>
            <a:pPr lvl="0">
              <a:spcBef>
                <a:spcPts val="2400"/>
              </a:spcBef>
            </a:pPr>
            <a:r>
              <a:rPr lang="en-AU" sz="2800" dirty="0"/>
              <a:t>Rio Tinto  Alcan Weipa Indigenous mining agreement and Woodside Indigenous Operations Support Traineeship</a:t>
            </a:r>
          </a:p>
        </p:txBody>
      </p:sp>
      <p:sp>
        <p:nvSpPr>
          <p:cNvPr id="4" name="Slide Number Placeholder 3"/>
          <p:cNvSpPr>
            <a:spLocks noGrp="1"/>
          </p:cNvSpPr>
          <p:nvPr>
            <p:ph type="sldNum" sz="quarter" idx="12"/>
          </p:nvPr>
        </p:nvSpPr>
        <p:spPr/>
        <p:txBody>
          <a:bodyPr/>
          <a:lstStyle/>
          <a:p>
            <a:fld id="{AB7D3748-7F47-4C23-9956-FF7BF6D73D24}" type="slidenum">
              <a:rPr lang="en-AU" smtClean="0"/>
              <a:pPr/>
              <a:t>42</a:t>
            </a:fld>
            <a:endParaRPr lang="en-AU" dirty="0"/>
          </a:p>
        </p:txBody>
      </p:sp>
      <p:pic>
        <p:nvPicPr>
          <p:cNvPr id="5" name="Picture 4" descr="Weipa">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4725144"/>
            <a:ext cx="1428750" cy="1428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23153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AU" b="1" dirty="0"/>
          </a:p>
        </p:txBody>
      </p:sp>
      <p:sp>
        <p:nvSpPr>
          <p:cNvPr id="3" name="Content Placeholder 2"/>
          <p:cNvSpPr>
            <a:spLocks noGrp="1"/>
          </p:cNvSpPr>
          <p:nvPr>
            <p:ph idx="1"/>
          </p:nvPr>
        </p:nvSpPr>
        <p:spPr/>
        <p:txBody>
          <a:bodyPr>
            <a:normAutofit/>
          </a:bodyPr>
          <a:lstStyle/>
          <a:p>
            <a:pPr marL="0" indent="0">
              <a:spcBef>
                <a:spcPts val="1200"/>
              </a:spcBef>
              <a:buNone/>
            </a:pPr>
            <a:r>
              <a:rPr lang="en-AU" sz="3600" b="1" dirty="0" smtClean="0"/>
              <a:t>Universities</a:t>
            </a:r>
          </a:p>
          <a:p>
            <a:pPr>
              <a:spcBef>
                <a:spcPts val="3600"/>
              </a:spcBef>
            </a:pPr>
            <a:r>
              <a:rPr lang="en-AU" sz="2800" dirty="0" smtClean="0"/>
              <a:t>Centres for Human Rights Education</a:t>
            </a:r>
            <a:br>
              <a:rPr lang="en-AU" sz="2800" dirty="0" smtClean="0"/>
            </a:br>
            <a:r>
              <a:rPr lang="en-AU" sz="2800" dirty="0" smtClean="0"/>
              <a:t>(Curtin, UTS, CPACS – Sydney, others)</a:t>
            </a:r>
          </a:p>
          <a:p>
            <a:pPr>
              <a:spcBef>
                <a:spcPts val="3600"/>
              </a:spcBef>
            </a:pPr>
            <a:r>
              <a:rPr lang="en-AU" sz="2800" dirty="0" smtClean="0"/>
              <a:t>Internal governance – E&amp;D</a:t>
            </a:r>
          </a:p>
          <a:p>
            <a:pPr lvl="1">
              <a:spcBef>
                <a:spcPts val="1200"/>
              </a:spcBef>
            </a:pPr>
            <a:r>
              <a:rPr lang="en-AU" sz="2400" dirty="0" smtClean="0"/>
              <a:t>EOWA Employer of Choice</a:t>
            </a:r>
          </a:p>
        </p:txBody>
      </p:sp>
      <p:sp>
        <p:nvSpPr>
          <p:cNvPr id="4" name="Slide Number Placeholder 3"/>
          <p:cNvSpPr>
            <a:spLocks noGrp="1"/>
          </p:cNvSpPr>
          <p:nvPr>
            <p:ph type="sldNum" sz="quarter" idx="12"/>
          </p:nvPr>
        </p:nvSpPr>
        <p:spPr/>
        <p:txBody>
          <a:bodyPr/>
          <a:lstStyle/>
          <a:p>
            <a:fld id="{AB7D3748-7F47-4C23-9956-FF7BF6D73D24}" type="slidenum">
              <a:rPr lang="en-AU" smtClean="0"/>
              <a:pPr/>
              <a:t>43</a:t>
            </a:fld>
            <a:endParaRPr lang="en-AU" dirty="0"/>
          </a:p>
        </p:txBody>
      </p:sp>
    </p:spTree>
    <p:extLst>
      <p:ext uri="{BB962C8B-B14F-4D97-AF65-F5344CB8AC3E}">
        <p14:creationId xmlns:p14="http://schemas.microsoft.com/office/powerpoint/2010/main" val="30177809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pPr marL="0" indent="0">
              <a:spcBef>
                <a:spcPts val="1200"/>
              </a:spcBef>
              <a:buNone/>
            </a:pPr>
            <a:r>
              <a:rPr lang="en-AU" sz="3600" b="1" dirty="0" smtClean="0"/>
              <a:t>     UWS</a:t>
            </a:r>
          </a:p>
        </p:txBody>
      </p:sp>
      <p:sp>
        <p:nvSpPr>
          <p:cNvPr id="4" name="Slide Number Placeholder 3"/>
          <p:cNvSpPr>
            <a:spLocks noGrp="1"/>
          </p:cNvSpPr>
          <p:nvPr>
            <p:ph type="sldNum" sz="quarter" idx="12"/>
          </p:nvPr>
        </p:nvSpPr>
        <p:spPr/>
        <p:txBody>
          <a:bodyPr/>
          <a:lstStyle/>
          <a:p>
            <a:fld id="{AB7D3748-7F47-4C23-9956-FF7BF6D73D24}" type="slidenum">
              <a:rPr lang="en-AU" smtClean="0"/>
              <a:pPr/>
              <a:t>44</a:t>
            </a:fld>
            <a:endParaRPr lang="en-AU"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007398"/>
            <a:ext cx="6408787" cy="53237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84917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pPr marL="0" indent="0">
              <a:spcBef>
                <a:spcPts val="1200"/>
              </a:spcBef>
              <a:buNone/>
            </a:pPr>
            <a:r>
              <a:rPr lang="en-AU" sz="3600" b="1" dirty="0" smtClean="0"/>
              <a:t>     UWS</a:t>
            </a:r>
          </a:p>
        </p:txBody>
      </p:sp>
      <p:sp>
        <p:nvSpPr>
          <p:cNvPr id="4" name="Slide Number Placeholder 3"/>
          <p:cNvSpPr>
            <a:spLocks noGrp="1"/>
          </p:cNvSpPr>
          <p:nvPr>
            <p:ph type="sldNum" sz="quarter" idx="12"/>
          </p:nvPr>
        </p:nvSpPr>
        <p:spPr/>
        <p:txBody>
          <a:bodyPr/>
          <a:lstStyle/>
          <a:p>
            <a:fld id="{AB7D3748-7F47-4C23-9956-FF7BF6D73D24}" type="slidenum">
              <a:rPr lang="en-AU" smtClean="0"/>
              <a:pPr/>
              <a:t>45</a:t>
            </a:fld>
            <a:endParaRPr lang="en-AU" dirty="0"/>
          </a:p>
        </p:txBody>
      </p:sp>
      <p:pic>
        <p:nvPicPr>
          <p:cNvPr id="5" name="Picture 3" descr="\\ad.uws.edu.au\dfshare\EQD\Planning\E&amp;D Plan 2013-2018\ED Plan Report COVER A3 copy low r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377694"/>
            <a:ext cx="4405995" cy="62196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3370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a:t>Other Players</a:t>
            </a:r>
          </a:p>
        </p:txBody>
      </p:sp>
      <p:sp>
        <p:nvSpPr>
          <p:cNvPr id="3" name="Content Placeholder 2"/>
          <p:cNvSpPr>
            <a:spLocks noGrp="1"/>
          </p:cNvSpPr>
          <p:nvPr>
            <p:ph idx="1"/>
          </p:nvPr>
        </p:nvSpPr>
        <p:spPr/>
        <p:txBody>
          <a:bodyPr>
            <a:normAutofit lnSpcReduction="10000"/>
          </a:bodyPr>
          <a:lstStyle/>
          <a:p>
            <a:pPr marL="0" indent="0">
              <a:spcBef>
                <a:spcPts val="1200"/>
              </a:spcBef>
              <a:buNone/>
            </a:pPr>
            <a:r>
              <a:rPr lang="en-AU" sz="3600" b="1" dirty="0"/>
              <a:t>NGOs</a:t>
            </a:r>
            <a:endParaRPr lang="en-AU" sz="3600" b="1" dirty="0" smtClean="0"/>
          </a:p>
          <a:p>
            <a:pPr>
              <a:spcBef>
                <a:spcPts val="1200"/>
              </a:spcBef>
            </a:pPr>
            <a:r>
              <a:rPr lang="en-AU" sz="2800" dirty="0" smtClean="0"/>
              <a:t>ACHRE</a:t>
            </a:r>
          </a:p>
          <a:p>
            <a:pPr>
              <a:spcBef>
                <a:spcPts val="1200"/>
              </a:spcBef>
            </a:pPr>
            <a:r>
              <a:rPr lang="en-AU" sz="2800" dirty="0" smtClean="0"/>
              <a:t>Amnesty International</a:t>
            </a:r>
          </a:p>
          <a:p>
            <a:pPr>
              <a:spcBef>
                <a:spcPts val="1200"/>
              </a:spcBef>
            </a:pPr>
            <a:r>
              <a:rPr lang="en-AU" sz="2800" dirty="0" smtClean="0"/>
              <a:t>Church of Scientology</a:t>
            </a:r>
          </a:p>
          <a:p>
            <a:pPr>
              <a:spcBef>
                <a:spcPts val="1200"/>
              </a:spcBef>
            </a:pPr>
            <a:r>
              <a:rPr lang="en-AU" sz="2800" dirty="0" smtClean="0"/>
              <a:t>Asylum Seekers organisations</a:t>
            </a:r>
          </a:p>
          <a:p>
            <a:pPr>
              <a:spcBef>
                <a:spcPts val="1200"/>
              </a:spcBef>
            </a:pPr>
            <a:r>
              <a:rPr lang="en-AU" sz="2800" dirty="0" smtClean="0"/>
              <a:t>Disability organisations</a:t>
            </a:r>
          </a:p>
          <a:p>
            <a:pPr>
              <a:spcBef>
                <a:spcPts val="1200"/>
              </a:spcBef>
            </a:pPr>
            <a:r>
              <a:rPr lang="en-AU" sz="2800" dirty="0" smtClean="0"/>
              <a:t>Gender &amp; Sexuality NGOs</a:t>
            </a:r>
          </a:p>
          <a:p>
            <a:pPr>
              <a:spcBef>
                <a:spcPts val="1200"/>
              </a:spcBef>
            </a:pPr>
            <a:r>
              <a:rPr lang="en-AU" sz="2800" dirty="0" smtClean="0"/>
              <a:t>Employment – Discrimination, bullying etc.</a:t>
            </a:r>
          </a:p>
        </p:txBody>
      </p:sp>
      <p:sp>
        <p:nvSpPr>
          <p:cNvPr id="4" name="Slide Number Placeholder 3"/>
          <p:cNvSpPr>
            <a:spLocks noGrp="1"/>
          </p:cNvSpPr>
          <p:nvPr>
            <p:ph type="sldNum" sz="quarter" idx="12"/>
          </p:nvPr>
        </p:nvSpPr>
        <p:spPr/>
        <p:txBody>
          <a:bodyPr/>
          <a:lstStyle/>
          <a:p>
            <a:fld id="{AB7D3748-7F47-4C23-9956-FF7BF6D73D24}" type="slidenum">
              <a:rPr lang="en-AU" smtClean="0"/>
              <a:pPr/>
              <a:t>46</a:t>
            </a:fld>
            <a:endParaRPr lang="en-AU" dirty="0"/>
          </a:p>
        </p:txBody>
      </p:sp>
    </p:spTree>
    <p:extLst>
      <p:ext uri="{BB962C8B-B14F-4D97-AF65-F5344CB8AC3E}">
        <p14:creationId xmlns:p14="http://schemas.microsoft.com/office/powerpoint/2010/main" val="830153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a:t>The Way Forward</a:t>
            </a:r>
          </a:p>
        </p:txBody>
      </p:sp>
      <p:sp>
        <p:nvSpPr>
          <p:cNvPr id="3" name="Content Placeholder 2"/>
          <p:cNvSpPr>
            <a:spLocks noGrp="1"/>
          </p:cNvSpPr>
          <p:nvPr>
            <p:ph idx="1"/>
          </p:nvPr>
        </p:nvSpPr>
        <p:spPr/>
        <p:txBody>
          <a:bodyPr>
            <a:normAutofit/>
          </a:bodyPr>
          <a:lstStyle/>
          <a:p>
            <a:pPr marL="0" indent="0">
              <a:spcBef>
                <a:spcPts val="1200"/>
              </a:spcBef>
              <a:buNone/>
            </a:pPr>
            <a:r>
              <a:rPr lang="en-AU" sz="3600" b="1" dirty="0"/>
              <a:t>The Unlikely Wish List</a:t>
            </a:r>
            <a:endParaRPr lang="en-AU" sz="3600" b="1" dirty="0" smtClean="0"/>
          </a:p>
          <a:p>
            <a:pPr>
              <a:spcBef>
                <a:spcPts val="2400"/>
              </a:spcBef>
            </a:pPr>
            <a:r>
              <a:rPr lang="en-AU" sz="2800" dirty="0" smtClean="0"/>
              <a:t>Australian Bill of Rights</a:t>
            </a:r>
          </a:p>
          <a:p>
            <a:pPr>
              <a:spcBef>
                <a:spcPts val="2400"/>
              </a:spcBef>
            </a:pPr>
            <a:r>
              <a:rPr lang="en-AU" sz="2800" dirty="0" smtClean="0"/>
              <a:t>New Resources for HRE</a:t>
            </a:r>
          </a:p>
          <a:p>
            <a:pPr>
              <a:spcBef>
                <a:spcPts val="2400"/>
              </a:spcBef>
            </a:pPr>
            <a:r>
              <a:rPr lang="en-AU" sz="2800" dirty="0" smtClean="0"/>
              <a:t>Changes to School Curricula</a:t>
            </a:r>
          </a:p>
        </p:txBody>
      </p:sp>
      <p:sp>
        <p:nvSpPr>
          <p:cNvPr id="4" name="Slide Number Placeholder 3"/>
          <p:cNvSpPr>
            <a:spLocks noGrp="1"/>
          </p:cNvSpPr>
          <p:nvPr>
            <p:ph type="sldNum" sz="quarter" idx="12"/>
          </p:nvPr>
        </p:nvSpPr>
        <p:spPr/>
        <p:txBody>
          <a:bodyPr/>
          <a:lstStyle/>
          <a:p>
            <a:fld id="{AB7D3748-7F47-4C23-9956-FF7BF6D73D24}" type="slidenum">
              <a:rPr lang="en-AU" smtClean="0"/>
              <a:pPr/>
              <a:t>47</a:t>
            </a:fld>
            <a:endParaRPr lang="en-AU" dirty="0"/>
          </a:p>
        </p:txBody>
      </p:sp>
    </p:spTree>
    <p:extLst>
      <p:ext uri="{BB962C8B-B14F-4D97-AF65-F5344CB8AC3E}">
        <p14:creationId xmlns:p14="http://schemas.microsoft.com/office/powerpoint/2010/main" val="34335098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a:t>Opportunities for HRE</a:t>
            </a:r>
          </a:p>
        </p:txBody>
      </p:sp>
      <p:sp>
        <p:nvSpPr>
          <p:cNvPr id="3" name="Content Placeholder 2"/>
          <p:cNvSpPr>
            <a:spLocks noGrp="1"/>
          </p:cNvSpPr>
          <p:nvPr>
            <p:ph idx="1"/>
          </p:nvPr>
        </p:nvSpPr>
        <p:spPr/>
        <p:txBody>
          <a:bodyPr>
            <a:normAutofit/>
          </a:bodyPr>
          <a:lstStyle/>
          <a:p>
            <a:pPr>
              <a:spcBef>
                <a:spcPts val="2400"/>
              </a:spcBef>
            </a:pPr>
            <a:r>
              <a:rPr lang="en-AU" sz="2800" dirty="0" smtClean="0"/>
              <a:t>Third Phase of the UN World Programme on HRE</a:t>
            </a:r>
          </a:p>
          <a:p>
            <a:pPr>
              <a:spcBef>
                <a:spcPts val="2400"/>
              </a:spcBef>
            </a:pPr>
            <a:r>
              <a:rPr lang="en-AU" sz="2800" dirty="0" smtClean="0"/>
              <a:t>NGOs</a:t>
            </a:r>
          </a:p>
          <a:p>
            <a:pPr>
              <a:spcBef>
                <a:spcPts val="2400"/>
              </a:spcBef>
            </a:pPr>
            <a:r>
              <a:rPr lang="en-AU" sz="2800" dirty="0" smtClean="0"/>
              <a:t>Schools</a:t>
            </a:r>
          </a:p>
          <a:p>
            <a:pPr>
              <a:spcBef>
                <a:spcPts val="2400"/>
              </a:spcBef>
            </a:pPr>
            <a:r>
              <a:rPr lang="en-AU" sz="2800" dirty="0" smtClean="0"/>
              <a:t>HR Topical Issues</a:t>
            </a:r>
          </a:p>
        </p:txBody>
      </p:sp>
      <p:sp>
        <p:nvSpPr>
          <p:cNvPr id="4" name="Slide Number Placeholder 3"/>
          <p:cNvSpPr>
            <a:spLocks noGrp="1"/>
          </p:cNvSpPr>
          <p:nvPr>
            <p:ph type="sldNum" sz="quarter" idx="12"/>
          </p:nvPr>
        </p:nvSpPr>
        <p:spPr/>
        <p:txBody>
          <a:bodyPr/>
          <a:lstStyle/>
          <a:p>
            <a:fld id="{AB7D3748-7F47-4C23-9956-FF7BF6D73D24}" type="slidenum">
              <a:rPr lang="en-AU" smtClean="0"/>
              <a:pPr/>
              <a:t>48</a:t>
            </a:fld>
            <a:endParaRPr lang="en-AU" dirty="0"/>
          </a:p>
        </p:txBody>
      </p:sp>
    </p:spTree>
    <p:extLst>
      <p:ext uri="{BB962C8B-B14F-4D97-AF65-F5344CB8AC3E}">
        <p14:creationId xmlns:p14="http://schemas.microsoft.com/office/powerpoint/2010/main" val="3475327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b="1" dirty="0" smtClean="0"/>
              <a:t>About the ACHRE</a:t>
            </a:r>
            <a:endParaRPr lang="en-AU" sz="4000" b="1" dirty="0"/>
          </a:p>
        </p:txBody>
      </p:sp>
      <p:sp>
        <p:nvSpPr>
          <p:cNvPr id="3" name="Text Placeholder 2"/>
          <p:cNvSpPr>
            <a:spLocks noGrp="1"/>
          </p:cNvSpPr>
          <p:nvPr>
            <p:ph type="body" idx="1"/>
          </p:nvPr>
        </p:nvSpPr>
        <p:spPr>
          <a:xfrm>
            <a:off x="457200" y="1412776"/>
            <a:ext cx="4186808" cy="2088231"/>
          </a:xfrm>
        </p:spPr>
        <p:txBody>
          <a:bodyPr anchor="t">
            <a:normAutofit/>
          </a:bodyPr>
          <a:lstStyle/>
          <a:p>
            <a:pPr>
              <a:spcBef>
                <a:spcPts val="0"/>
              </a:spcBef>
            </a:pPr>
            <a:r>
              <a:rPr lang="en-AU" sz="1900" b="0" dirty="0"/>
              <a:t>The </a:t>
            </a:r>
            <a:r>
              <a:rPr lang="en-AU" sz="1900" b="0" dirty="0" smtClean="0"/>
              <a:t>ACHRE, </a:t>
            </a:r>
            <a:r>
              <a:rPr lang="en-AU" sz="1900" b="0" dirty="0"/>
              <a:t>formerly known as National Committee for Human Rights Education, was established in 1999 by a group of </a:t>
            </a:r>
            <a:r>
              <a:rPr lang="en-AU" sz="1900" b="0" dirty="0" smtClean="0"/>
              <a:t>volunteers </a:t>
            </a:r>
            <a:r>
              <a:rPr lang="en-AU" sz="1900" b="0" dirty="0"/>
              <a:t>to actively pursue human rights education in Australia in response to the UN Decade on </a:t>
            </a:r>
            <a:r>
              <a:rPr lang="en-AU" sz="1900" b="0" dirty="0" smtClean="0"/>
              <a:t>HRE</a:t>
            </a:r>
            <a:r>
              <a:rPr lang="en-AU" sz="1900" b="0" dirty="0"/>
              <a:t> </a:t>
            </a:r>
            <a:r>
              <a:rPr lang="en-AU" sz="1900" b="0" dirty="0" smtClean="0"/>
              <a:t>(1995-04). </a:t>
            </a:r>
            <a:endParaRPr lang="en-AU" sz="1900" b="0" dirty="0"/>
          </a:p>
          <a:p>
            <a:endParaRPr lang="en-AU" dirty="0"/>
          </a:p>
        </p:txBody>
      </p:sp>
      <p:sp>
        <p:nvSpPr>
          <p:cNvPr id="5" name="Text Placeholder 4"/>
          <p:cNvSpPr>
            <a:spLocks noGrp="1"/>
          </p:cNvSpPr>
          <p:nvPr>
            <p:ph type="body" sz="quarter" idx="3"/>
          </p:nvPr>
        </p:nvSpPr>
        <p:spPr>
          <a:xfrm>
            <a:off x="4860032" y="4365104"/>
            <a:ext cx="4067944" cy="1389831"/>
          </a:xfrm>
        </p:spPr>
        <p:txBody>
          <a:bodyPr anchor="t">
            <a:normAutofit fontScale="92500"/>
          </a:bodyPr>
          <a:lstStyle/>
          <a:p>
            <a:pPr>
              <a:spcBef>
                <a:spcPts val="0"/>
              </a:spcBef>
            </a:pPr>
            <a:r>
              <a:rPr lang="en-AU" dirty="0" smtClean="0"/>
              <a:t>Patron-in-Chief</a:t>
            </a:r>
          </a:p>
          <a:p>
            <a:pPr>
              <a:spcBef>
                <a:spcPts val="0"/>
              </a:spcBef>
            </a:pPr>
            <a:r>
              <a:rPr lang="en-AU" sz="1900" b="0" dirty="0" smtClean="0"/>
              <a:t>Her Excellency Ms </a:t>
            </a:r>
            <a:r>
              <a:rPr lang="en-AU" sz="1900" b="0" dirty="0"/>
              <a:t>Quentin Bryce AC </a:t>
            </a:r>
            <a:r>
              <a:rPr lang="en-AU" sz="1900" b="0" dirty="0" smtClean="0"/>
              <a:t>CVO</a:t>
            </a:r>
            <a:br>
              <a:rPr lang="en-AU" sz="1900" b="0" dirty="0" smtClean="0"/>
            </a:br>
            <a:r>
              <a:rPr lang="en-AU" sz="1900" b="0" dirty="0" smtClean="0"/>
              <a:t>Governor-General </a:t>
            </a:r>
            <a:r>
              <a:rPr lang="en-AU" sz="1900" b="0" dirty="0"/>
              <a:t>of the Commonwealth of Australia</a:t>
            </a:r>
          </a:p>
        </p:txBody>
      </p:sp>
      <p:sp>
        <p:nvSpPr>
          <p:cNvPr id="7" name="Slide Number Placeholder 6"/>
          <p:cNvSpPr>
            <a:spLocks noGrp="1"/>
          </p:cNvSpPr>
          <p:nvPr>
            <p:ph type="sldNum" sz="quarter" idx="12"/>
          </p:nvPr>
        </p:nvSpPr>
        <p:spPr/>
        <p:txBody>
          <a:bodyPr/>
          <a:lstStyle/>
          <a:p>
            <a:fld id="{AB7D3748-7F47-4C23-9956-FF7BF6D73D24}" type="slidenum">
              <a:rPr lang="en-AU" smtClean="0"/>
              <a:pPr/>
              <a:t>5</a:t>
            </a:fld>
            <a:endParaRPr lang="en-AU"/>
          </a:p>
        </p:txBody>
      </p:sp>
      <p:pic>
        <p:nvPicPr>
          <p:cNvPr id="9" name="Picture 2"/>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t="20859"/>
          <a:stretch/>
        </p:blipFill>
        <p:spPr bwMode="auto">
          <a:xfrm>
            <a:off x="539553" y="3573016"/>
            <a:ext cx="3944351" cy="234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Grp="1" noChangeAspect="1" noChangeArrowheads="1"/>
          </p:cNvPicPr>
          <p:nvPr>
            <p:ph sz="quarter" idx="4"/>
          </p:nvPr>
        </p:nvPicPr>
        <p:blipFill rotWithShape="1">
          <a:blip r:embed="rId3" cstate="print">
            <a:extLst>
              <a:ext uri="{28A0092B-C50C-407E-A947-70E740481C1C}">
                <a14:useLocalDpi xmlns:a14="http://schemas.microsoft.com/office/drawing/2010/main" val="0"/>
              </a:ext>
            </a:extLst>
          </a:blip>
          <a:srcRect t="-1" b="40796"/>
          <a:stretch/>
        </p:blipFill>
        <p:spPr bwMode="auto">
          <a:xfrm>
            <a:off x="4932039" y="1556792"/>
            <a:ext cx="3600000" cy="27121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3943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b="1" dirty="0"/>
              <a:t>Key achievements of ACHRE</a:t>
            </a:r>
          </a:p>
        </p:txBody>
      </p:sp>
      <p:sp>
        <p:nvSpPr>
          <p:cNvPr id="3" name="Content Placeholder 2"/>
          <p:cNvSpPr>
            <a:spLocks noGrp="1"/>
          </p:cNvSpPr>
          <p:nvPr>
            <p:ph idx="1"/>
          </p:nvPr>
        </p:nvSpPr>
        <p:spPr>
          <a:xfrm>
            <a:off x="323528" y="1340768"/>
            <a:ext cx="8579296" cy="5400600"/>
          </a:xfrm>
        </p:spPr>
        <p:txBody>
          <a:bodyPr>
            <a:noAutofit/>
          </a:bodyPr>
          <a:lstStyle/>
          <a:p>
            <a:pPr marL="269875" indent="-266700">
              <a:spcBef>
                <a:spcPts val="600"/>
              </a:spcBef>
            </a:pPr>
            <a:r>
              <a:rPr lang="en-AU" sz="2200" dirty="0"/>
              <a:t>The registration of the Council in </a:t>
            </a:r>
            <a:r>
              <a:rPr lang="en-AU" sz="2200" dirty="0" smtClean="0"/>
              <a:t>1999.</a:t>
            </a:r>
            <a:endParaRPr lang="en-AU" sz="2200" dirty="0"/>
          </a:p>
          <a:p>
            <a:pPr marL="269875" indent="-266700">
              <a:spcBef>
                <a:spcPts val="600"/>
              </a:spcBef>
            </a:pPr>
            <a:r>
              <a:rPr lang="en-AU" sz="2200" dirty="0"/>
              <a:t>Establishment of </a:t>
            </a:r>
            <a:r>
              <a:rPr lang="en-AU" sz="2200" dirty="0" smtClean="0"/>
              <a:t>Chair in Human </a:t>
            </a:r>
            <a:r>
              <a:rPr lang="en-AU" sz="2200" dirty="0"/>
              <a:t>Rights Education at Curtin </a:t>
            </a:r>
            <a:r>
              <a:rPr lang="en-AU" sz="2200" dirty="0" err="1"/>
              <a:t>Uni</a:t>
            </a:r>
            <a:r>
              <a:rPr lang="en-AU" sz="2200" dirty="0"/>
              <a:t> in </a:t>
            </a:r>
            <a:r>
              <a:rPr lang="en-AU" sz="2200" dirty="0" smtClean="0"/>
              <a:t>2002.</a:t>
            </a:r>
            <a:endParaRPr lang="en-AU" sz="2200" dirty="0"/>
          </a:p>
          <a:p>
            <a:pPr marL="269875" indent="-266700">
              <a:spcBef>
                <a:spcPts val="600"/>
              </a:spcBef>
            </a:pPr>
            <a:r>
              <a:rPr lang="en-AU" sz="2200" dirty="0"/>
              <a:t>Establishment of State and Territory </a:t>
            </a:r>
            <a:r>
              <a:rPr lang="en-AU" sz="2200" dirty="0" smtClean="0"/>
              <a:t>networks and HRE Fund.</a:t>
            </a:r>
            <a:endParaRPr lang="en-AU" sz="2200" dirty="0"/>
          </a:p>
          <a:p>
            <a:pPr marL="269875" indent="-266700">
              <a:spcBef>
                <a:spcPts val="600"/>
              </a:spcBef>
            </a:pPr>
            <a:r>
              <a:rPr lang="en-AU" sz="2200" dirty="0"/>
              <a:t>Provision of online human rights educational materials.</a:t>
            </a:r>
          </a:p>
          <a:p>
            <a:pPr marL="269875" indent="-266700">
              <a:spcBef>
                <a:spcPts val="600"/>
              </a:spcBef>
            </a:pPr>
            <a:r>
              <a:rPr lang="en-AU" sz="2200" dirty="0"/>
              <a:t>The </a:t>
            </a:r>
            <a:r>
              <a:rPr lang="en-AU" sz="2200" dirty="0" smtClean="0"/>
              <a:t>‘</a:t>
            </a:r>
            <a:r>
              <a:rPr lang="en-AU" sz="2200" i="1" dirty="0" smtClean="0"/>
              <a:t>Citizen </a:t>
            </a:r>
            <a:r>
              <a:rPr lang="en-AU" sz="2200" i="1" dirty="0"/>
              <a:t>For </a:t>
            </a:r>
            <a:r>
              <a:rPr lang="en-AU" sz="2200" i="1" dirty="0" smtClean="0"/>
              <a:t>Humanity’ </a:t>
            </a:r>
            <a:r>
              <a:rPr lang="en-AU" sz="2200" dirty="0"/>
              <a:t>Project launched at Parliament House Canberra in </a:t>
            </a:r>
            <a:r>
              <a:rPr lang="en-AU" sz="2200" dirty="0" smtClean="0"/>
              <a:t>2005.</a:t>
            </a:r>
            <a:endParaRPr lang="en-AU" sz="2200" dirty="0"/>
          </a:p>
          <a:p>
            <a:pPr marL="269875" indent="-266700">
              <a:spcBef>
                <a:spcPts val="600"/>
              </a:spcBef>
            </a:pPr>
            <a:r>
              <a:rPr lang="en-AU" sz="2200" dirty="0"/>
              <a:t>Establishment of the National Centre for Human Rights Education at RMIT in 2007.</a:t>
            </a:r>
          </a:p>
          <a:p>
            <a:pPr marL="269875" indent="-266700">
              <a:spcBef>
                <a:spcPts val="600"/>
              </a:spcBef>
            </a:pPr>
            <a:r>
              <a:rPr lang="en-AU" sz="2200" dirty="0"/>
              <a:t>Submissions to Federal State and Territory Governments on human rights education.</a:t>
            </a:r>
          </a:p>
          <a:p>
            <a:pPr marL="269875" indent="-266700">
              <a:spcBef>
                <a:spcPts val="600"/>
              </a:spcBef>
            </a:pPr>
            <a:r>
              <a:rPr lang="en-AU" sz="2200" dirty="0"/>
              <a:t>Provision of HR </a:t>
            </a:r>
            <a:r>
              <a:rPr lang="en-AU" sz="2200" dirty="0" smtClean="0"/>
              <a:t>training. </a:t>
            </a:r>
            <a:endParaRPr lang="en-AU" sz="2200" dirty="0"/>
          </a:p>
          <a:p>
            <a:pPr marL="269875" indent="-266700">
              <a:spcBef>
                <a:spcPts val="600"/>
              </a:spcBef>
            </a:pPr>
            <a:r>
              <a:rPr lang="en-AU" sz="2200" dirty="0"/>
              <a:t>Initiation of national and international conferences, seminars and workshops</a:t>
            </a:r>
            <a:r>
              <a:rPr lang="en-AU" sz="2200" dirty="0" smtClean="0"/>
              <a:t>.</a:t>
            </a:r>
            <a:endParaRPr lang="en-AU" sz="2200" dirty="0"/>
          </a:p>
        </p:txBody>
      </p:sp>
      <p:sp>
        <p:nvSpPr>
          <p:cNvPr id="4" name="Slide Number Placeholder 3"/>
          <p:cNvSpPr>
            <a:spLocks noGrp="1"/>
          </p:cNvSpPr>
          <p:nvPr>
            <p:ph type="sldNum" sz="quarter" idx="12"/>
          </p:nvPr>
        </p:nvSpPr>
        <p:spPr/>
        <p:txBody>
          <a:bodyPr/>
          <a:lstStyle/>
          <a:p>
            <a:fld id="{AB7D3748-7F47-4C23-9956-FF7BF6D73D24}" type="slidenum">
              <a:rPr lang="en-AU" smtClean="0"/>
              <a:pPr/>
              <a:t>6</a:t>
            </a:fld>
            <a:endParaRPr lang="en-AU" dirty="0"/>
          </a:p>
        </p:txBody>
      </p:sp>
    </p:spTree>
    <p:extLst>
      <p:ext uri="{BB962C8B-B14F-4D97-AF65-F5344CB8AC3E}">
        <p14:creationId xmlns:p14="http://schemas.microsoft.com/office/powerpoint/2010/main" val="4249238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a:t>International Conference Series Human Rights Education</a:t>
            </a:r>
          </a:p>
        </p:txBody>
      </p:sp>
      <p:sp>
        <p:nvSpPr>
          <p:cNvPr id="3" name="Content Placeholder 2"/>
          <p:cNvSpPr>
            <a:spLocks noGrp="1"/>
          </p:cNvSpPr>
          <p:nvPr>
            <p:ph idx="1"/>
          </p:nvPr>
        </p:nvSpPr>
        <p:spPr>
          <a:xfrm>
            <a:off x="3491880" y="1916832"/>
            <a:ext cx="5472608" cy="4209331"/>
          </a:xfrm>
        </p:spPr>
        <p:txBody>
          <a:bodyPr>
            <a:noAutofit/>
          </a:bodyPr>
          <a:lstStyle/>
          <a:p>
            <a:pPr marL="0" indent="0">
              <a:spcBef>
                <a:spcPts val="0"/>
              </a:spcBef>
              <a:spcAft>
                <a:spcPts val="1800"/>
              </a:spcAft>
              <a:buNone/>
            </a:pPr>
            <a:r>
              <a:rPr lang="en-AU" sz="1800" b="1" dirty="0" smtClean="0"/>
              <a:t>Inaugural </a:t>
            </a:r>
            <a:r>
              <a:rPr lang="en-AU" sz="1800" b="1" dirty="0"/>
              <a:t>Conference </a:t>
            </a:r>
            <a:r>
              <a:rPr lang="en-AU" sz="1800" b="1" dirty="0" smtClean="0"/>
              <a:t>- Sydney</a:t>
            </a:r>
            <a:r>
              <a:rPr lang="en-AU" sz="1800" b="1" dirty="0"/>
              <a:t>, </a:t>
            </a:r>
            <a:r>
              <a:rPr lang="en-AU" sz="1800" b="1" dirty="0" smtClean="0"/>
              <a:t>Australia </a:t>
            </a:r>
            <a:r>
              <a:rPr lang="en-AU" sz="1800" b="1" dirty="0"/>
              <a:t>2010 </a:t>
            </a:r>
            <a:br>
              <a:rPr lang="en-AU" sz="1800" b="1" dirty="0"/>
            </a:br>
            <a:r>
              <a:rPr lang="en-AU" sz="1600" i="1" dirty="0"/>
              <a:t>http://www.humanrightseducationconference2010.com.au</a:t>
            </a:r>
          </a:p>
          <a:p>
            <a:pPr marL="0" indent="0">
              <a:spcBef>
                <a:spcPts val="0"/>
              </a:spcBef>
              <a:spcAft>
                <a:spcPts val="1800"/>
              </a:spcAft>
              <a:buNone/>
            </a:pPr>
            <a:r>
              <a:rPr lang="en-AU" sz="1800" b="1" dirty="0"/>
              <a:t>2</a:t>
            </a:r>
            <a:r>
              <a:rPr lang="en-AU" sz="1800" b="1" baseline="30000" dirty="0"/>
              <a:t>nd</a:t>
            </a:r>
            <a:r>
              <a:rPr lang="en-AU" sz="1800" b="1" dirty="0"/>
              <a:t> International Human Rights Conference – Durban, South Africa 2011</a:t>
            </a:r>
          </a:p>
          <a:p>
            <a:pPr marL="0" indent="0">
              <a:spcBef>
                <a:spcPts val="0"/>
              </a:spcBef>
              <a:spcAft>
                <a:spcPts val="1800"/>
              </a:spcAft>
              <a:buNone/>
            </a:pPr>
            <a:r>
              <a:rPr lang="en-AU" sz="1800" b="1" dirty="0"/>
              <a:t>3</a:t>
            </a:r>
            <a:r>
              <a:rPr lang="en-AU" sz="1800" b="1" baseline="30000" dirty="0"/>
              <a:t>rd</a:t>
            </a:r>
            <a:r>
              <a:rPr lang="en-AU" sz="1800" b="1" dirty="0"/>
              <a:t> International Human Rights Conference – Krakow, Poland 2012</a:t>
            </a:r>
            <a:br>
              <a:rPr lang="en-AU" sz="1800" b="1" dirty="0"/>
            </a:br>
            <a:r>
              <a:rPr lang="en-AU" sz="1600" i="1" dirty="0"/>
              <a:t>http://www.hre2012.uj.edu.pl</a:t>
            </a:r>
          </a:p>
          <a:p>
            <a:pPr marL="0" indent="0">
              <a:spcBef>
                <a:spcPts val="0"/>
              </a:spcBef>
              <a:spcAft>
                <a:spcPts val="1800"/>
              </a:spcAft>
              <a:buNone/>
            </a:pPr>
            <a:r>
              <a:rPr lang="en-AU" sz="1800" b="1" dirty="0"/>
              <a:t>4</a:t>
            </a:r>
            <a:r>
              <a:rPr lang="en-AU" sz="1800" b="1" baseline="30000" dirty="0"/>
              <a:t>th</a:t>
            </a:r>
            <a:r>
              <a:rPr lang="en-AU" sz="1800" b="1" dirty="0"/>
              <a:t> International Human Rights Conference – Taipei, Taiwan </a:t>
            </a:r>
            <a:r>
              <a:rPr lang="en-AU" sz="1800" b="1" dirty="0" smtClean="0"/>
              <a:t>2013</a:t>
            </a:r>
            <a:r>
              <a:rPr lang="en-AU" sz="1800" b="1" dirty="0"/>
              <a:t/>
            </a:r>
            <a:br>
              <a:rPr lang="en-AU" sz="1800" b="1" dirty="0"/>
            </a:br>
            <a:r>
              <a:rPr lang="en-AU" sz="1600" i="1" dirty="0"/>
              <a:t>http://</a:t>
            </a:r>
            <a:r>
              <a:rPr lang="en-AU" sz="1600" i="1" dirty="0" smtClean="0"/>
              <a:t>scu.hre2013.org.tw</a:t>
            </a:r>
          </a:p>
          <a:p>
            <a:pPr marL="0" indent="0">
              <a:spcBef>
                <a:spcPts val="0"/>
              </a:spcBef>
              <a:spcAft>
                <a:spcPts val="1800"/>
              </a:spcAft>
              <a:buNone/>
            </a:pPr>
            <a:r>
              <a:rPr lang="en-AU" sz="1800" b="1" dirty="0" smtClean="0"/>
              <a:t>5</a:t>
            </a:r>
            <a:r>
              <a:rPr lang="en-AU" sz="1800" b="1" baseline="30000" dirty="0" smtClean="0"/>
              <a:t>th</a:t>
            </a:r>
            <a:r>
              <a:rPr lang="en-AU" sz="1800" b="1" dirty="0" smtClean="0"/>
              <a:t> </a:t>
            </a:r>
            <a:r>
              <a:rPr lang="en-AU" sz="1800" b="1" dirty="0"/>
              <a:t>International Human Rights Conference – </a:t>
            </a:r>
            <a:r>
              <a:rPr lang="en-AU" sz="1800" b="1" dirty="0" smtClean="0"/>
              <a:t>Washington DC, USA 2014</a:t>
            </a:r>
            <a:endParaRPr lang="en-AU" sz="1800" i="1" dirty="0"/>
          </a:p>
          <a:p>
            <a:pPr marL="0" indent="0">
              <a:buNone/>
            </a:pPr>
            <a:endParaRPr lang="en-AU" sz="1800" dirty="0"/>
          </a:p>
        </p:txBody>
      </p:sp>
      <p:sp>
        <p:nvSpPr>
          <p:cNvPr id="4" name="Slide Number Placeholder 3"/>
          <p:cNvSpPr>
            <a:spLocks noGrp="1"/>
          </p:cNvSpPr>
          <p:nvPr>
            <p:ph type="sldNum" sz="quarter" idx="12"/>
          </p:nvPr>
        </p:nvSpPr>
        <p:spPr/>
        <p:txBody>
          <a:bodyPr/>
          <a:lstStyle/>
          <a:p>
            <a:fld id="{AB7D3748-7F47-4C23-9956-FF7BF6D73D24}" type="slidenum">
              <a:rPr lang="en-AU" smtClean="0"/>
              <a:pPr/>
              <a:t>7</a:t>
            </a:fld>
            <a:endParaRPr lang="en-AU"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988840"/>
            <a:ext cx="2876881" cy="41044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5205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6328" y="273985"/>
            <a:ext cx="4477920" cy="63233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AB7D3748-7F47-4C23-9956-FF7BF6D73D24}" type="slidenum">
              <a:rPr lang="en-AU" smtClean="0"/>
              <a:pPr/>
              <a:t>8</a:t>
            </a:fld>
            <a:endParaRPr lang="en-AU"/>
          </a:p>
        </p:txBody>
      </p:sp>
    </p:spTree>
    <p:extLst>
      <p:ext uri="{BB962C8B-B14F-4D97-AF65-F5344CB8AC3E}">
        <p14:creationId xmlns:p14="http://schemas.microsoft.com/office/powerpoint/2010/main" val="2311630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994718"/>
            <a:ext cx="5486400" cy="2520000"/>
          </a:xfrm>
        </p:spPr>
        <p:txBody>
          <a:bodyPr anchor="t">
            <a:noAutofit/>
          </a:bodyPr>
          <a:lstStyle/>
          <a:p>
            <a:pPr algn="ctr"/>
            <a:r>
              <a:rPr lang="en-AU" sz="4000" dirty="0" smtClean="0"/>
              <a:t>International Developments</a:t>
            </a:r>
            <a:endParaRPr lang="en-AU" sz="4000" dirty="0"/>
          </a:p>
        </p:txBody>
      </p:sp>
      <p:sp>
        <p:nvSpPr>
          <p:cNvPr id="3" name="Slide Number Placeholder 2"/>
          <p:cNvSpPr>
            <a:spLocks noGrp="1"/>
          </p:cNvSpPr>
          <p:nvPr>
            <p:ph type="sldNum" sz="quarter" idx="12"/>
          </p:nvPr>
        </p:nvSpPr>
        <p:spPr/>
        <p:txBody>
          <a:bodyPr/>
          <a:lstStyle/>
          <a:p>
            <a:fld id="{AB7D3748-7F47-4C23-9956-FF7BF6D73D24}" type="slidenum">
              <a:rPr lang="en-AU" smtClean="0"/>
              <a:pPr/>
              <a:t>9</a:t>
            </a:fld>
            <a:endParaRPr lang="en-AU"/>
          </a:p>
        </p:txBody>
      </p:sp>
    </p:spTree>
    <p:extLst>
      <p:ext uri="{BB962C8B-B14F-4D97-AF65-F5344CB8AC3E}">
        <p14:creationId xmlns:p14="http://schemas.microsoft.com/office/powerpoint/2010/main" val="2311630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927</TotalTime>
  <Words>1497</Words>
  <Application>Microsoft Office PowerPoint</Application>
  <PresentationFormat>On-screen Show (4:3)</PresentationFormat>
  <Paragraphs>240</Paragraphs>
  <Slides>48</Slides>
  <Notes>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National Human Rights Conciliation, Legal &amp; Education Officers Conference Program Canberra, 24-25 October 2013  Developments in Human Rights Education Nationally and Internationally   Address by Dr Sev Ozdowski OAM FAICD Australian Human Rights Commissioner (2000-05)</vt:lpstr>
      <vt:lpstr>PowerPoint Presentation</vt:lpstr>
      <vt:lpstr>Why Human Rights Education (HRE)?</vt:lpstr>
      <vt:lpstr>Australian Council for Human Rights Education (ACHRE)</vt:lpstr>
      <vt:lpstr>About the ACHRE</vt:lpstr>
      <vt:lpstr>Key achievements of ACHRE</vt:lpstr>
      <vt:lpstr>International Conference Series Human Rights Education</vt:lpstr>
      <vt:lpstr>PowerPoint Presentation</vt:lpstr>
      <vt:lpstr>International Developments</vt:lpstr>
      <vt:lpstr>What conventions matter to HRE?</vt:lpstr>
      <vt:lpstr>PowerPoint Presentation</vt:lpstr>
      <vt:lpstr>UN Declaration on Human Rights Education and Training 2012</vt:lpstr>
      <vt:lpstr>UN World Programmes on HRE</vt:lpstr>
      <vt:lpstr>PowerPoint Presentation</vt:lpstr>
      <vt:lpstr>PowerPoint Presentation</vt:lpstr>
      <vt:lpstr>HRE in Australia </vt:lpstr>
      <vt:lpstr>Australian Legal System</vt:lpstr>
      <vt:lpstr>PowerPoint Presentation</vt:lpstr>
      <vt:lpstr>PowerPoint Presentation</vt:lpstr>
      <vt:lpstr>PowerPoint Presentation</vt:lpstr>
      <vt:lpstr>The Constitution is silent on:</vt:lpstr>
      <vt:lpstr>Other Weaknesses</vt:lpstr>
      <vt:lpstr>PowerPoint Presentation</vt:lpstr>
      <vt:lpstr>Popular Culture</vt:lpstr>
      <vt:lpstr>HRE Programs in Australia</vt:lpstr>
      <vt:lpstr>PowerPoint Presentation</vt:lpstr>
      <vt:lpstr>PowerPoint Presentation</vt:lpstr>
      <vt:lpstr>PowerPoint Presentation</vt:lpstr>
      <vt:lpstr>PowerPoint Presentation</vt:lpstr>
      <vt:lpstr>PowerPoint Presentation</vt:lpstr>
      <vt:lpstr>PowerPoint Presentation</vt:lpstr>
      <vt:lpstr>HRE at Australian Human Rights Commission</vt:lpstr>
      <vt:lpstr>PowerPoint Presentation</vt:lpstr>
      <vt:lpstr>PowerPoint Presentation</vt:lpstr>
      <vt:lpstr>HRE in Australia</vt:lpstr>
      <vt:lpstr>School Curricula</vt:lpstr>
      <vt:lpstr>PowerPoint Presentation</vt:lpstr>
      <vt:lpstr>Human Rights Education in the School Curriculum Report</vt:lpstr>
      <vt:lpstr>PowerPoint Presentation</vt:lpstr>
      <vt:lpstr>Other Players</vt:lpstr>
      <vt:lpstr>PowerPoint Presentation</vt:lpstr>
      <vt:lpstr>PowerPoint Presentation</vt:lpstr>
      <vt:lpstr>PowerPoint Presentation</vt:lpstr>
      <vt:lpstr>PowerPoint Presentation</vt:lpstr>
      <vt:lpstr>PowerPoint Presentation</vt:lpstr>
      <vt:lpstr>Other Players</vt:lpstr>
      <vt:lpstr>The Way Forward</vt:lpstr>
      <vt:lpstr>Opportunities for HRE</vt:lpstr>
    </vt:vector>
  </TitlesOfParts>
  <Company>University of Western Sydney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Tomorrow's Future“  Quo Vadis Sydney 2013 conference</dc:title>
  <dc:creator>Debbie Mey</dc:creator>
  <cp:lastModifiedBy>admin</cp:lastModifiedBy>
  <cp:revision>74</cp:revision>
  <cp:lastPrinted>2013-10-21T21:52:21Z</cp:lastPrinted>
  <dcterms:created xsi:type="dcterms:W3CDTF">2013-10-02T05:11:13Z</dcterms:created>
  <dcterms:modified xsi:type="dcterms:W3CDTF">2013-10-25T02:33:19Z</dcterms:modified>
</cp:coreProperties>
</file>