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02" r:id="rId3"/>
    <p:sldId id="275" r:id="rId4"/>
    <p:sldId id="276" r:id="rId5"/>
    <p:sldId id="260" r:id="rId6"/>
    <p:sldId id="277" r:id="rId7"/>
    <p:sldId id="304" r:id="rId8"/>
    <p:sldId id="278" r:id="rId9"/>
    <p:sldId id="267" r:id="rId10"/>
    <p:sldId id="306" r:id="rId11"/>
    <p:sldId id="279" r:id="rId12"/>
    <p:sldId id="262" r:id="rId13"/>
    <p:sldId id="308" r:id="rId14"/>
    <p:sldId id="317" r:id="rId15"/>
    <p:sldId id="268" r:id="rId16"/>
    <p:sldId id="269" r:id="rId17"/>
    <p:sldId id="315" r:id="rId18"/>
    <p:sldId id="281" r:id="rId19"/>
    <p:sldId id="271" r:id="rId20"/>
    <p:sldId id="316" r:id="rId21"/>
    <p:sldId id="282" r:id="rId22"/>
    <p:sldId id="272" r:id="rId23"/>
    <p:sldId id="283" r:id="rId24"/>
    <p:sldId id="301" r:id="rId25"/>
    <p:sldId id="284" r:id="rId26"/>
    <p:sldId id="285" r:id="rId27"/>
    <p:sldId id="274" r:id="rId28"/>
    <p:sldId id="310" r:id="rId29"/>
    <p:sldId id="273" r:id="rId30"/>
    <p:sldId id="263" r:id="rId31"/>
    <p:sldId id="311" r:id="rId32"/>
    <p:sldId id="265" r:id="rId33"/>
    <p:sldId id="264" r:id="rId34"/>
    <p:sldId id="312" r:id="rId35"/>
    <p:sldId id="286" r:id="rId36"/>
    <p:sldId id="287" r:id="rId37"/>
    <p:sldId id="288" r:id="rId38"/>
    <p:sldId id="289" r:id="rId39"/>
    <p:sldId id="313" r:id="rId40"/>
    <p:sldId id="291" r:id="rId41"/>
    <p:sldId id="266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14" r:id="rId51"/>
    <p:sldId id="270" r:id="rId52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CA9B3-05CA-4E9F-A926-A06AB23B42EE}" type="datetimeFigureOut">
              <a:rPr lang="en-AU" smtClean="0"/>
              <a:pPr/>
              <a:t>3/10/2013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0131-313E-4319-8895-C035EA0EA17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299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3A712-A2E7-459B-B71D-09CDE33DFEF4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3975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A662-A53F-4A1E-9BCD-1C0590ECEEC7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65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8938B-5C0F-400D-A525-A81744DA05E1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902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267B-E506-458C-98B3-3D41C9599E15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8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E70DE-6CB1-40E5-A192-6463B39293DF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068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F7B8F-2D39-4FD9-A643-CF5622EA0F6D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34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4D8B-4966-4BED-9177-CE641FAB7C2C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176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32C5C-F69F-4841-A35F-91D0401F93A9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335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D769-CD50-4FF9-8586-98586AEAE77A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36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20BF-7D4F-42B6-A085-05913E23AEDC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150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203" y="5809155"/>
            <a:ext cx="6933181" cy="716189"/>
          </a:xfrm>
        </p:spPr>
        <p:txBody>
          <a:bodyPr anchor="ctr"/>
          <a:lstStyle>
            <a:lvl1pPr algn="ctr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600" y="332656"/>
            <a:ext cx="7296810" cy="54726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2256-1DA2-4CB9-AF5A-8EFC75E5E973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AB7D3748-7F47-4C23-9956-FF7BF6D73D2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35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775ED-0D66-46D5-BAFF-CD446B7B4BDA}" type="datetime1">
              <a:rPr lang="en-AU" smtClean="0"/>
              <a:pPr/>
              <a:t>3/10/2013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D3748-7F47-4C23-9956-FF7BF6D73D2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143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836712"/>
            <a:ext cx="8640960" cy="4680520"/>
          </a:xfrm>
        </p:spPr>
        <p:txBody>
          <a:bodyPr>
            <a:normAutofit fontScale="90000"/>
          </a:bodyPr>
          <a:lstStyle/>
          <a:p>
            <a:r>
              <a:rPr lang="en-AU" sz="2200" b="1" dirty="0" smtClean="0"/>
              <a:t/>
            </a:r>
            <a:br>
              <a:rPr lang="en-AU" sz="2200" b="1" dirty="0" smtClean="0"/>
            </a:br>
            <a:r>
              <a:rPr lang="en-AU" sz="2200" b="1" dirty="0" smtClean="0"/>
              <a:t>Sydney </a:t>
            </a:r>
            <a:r>
              <a:rPr lang="en-AU" sz="2200" b="1" dirty="0"/>
              <a:t>2013 Quo Vadis Conference </a:t>
            </a:r>
            <a:r>
              <a:rPr lang="en-AU" sz="2200" b="1" i="1" dirty="0"/>
              <a:t>"Connecting Tomorrow's Future</a:t>
            </a:r>
            <a:r>
              <a:rPr lang="en-AU" sz="2200" b="1" dirty="0"/>
              <a:t>"</a:t>
            </a:r>
            <a:r>
              <a:rPr lang="en-AU" sz="2200" dirty="0"/>
              <a:t/>
            </a:r>
            <a:br>
              <a:rPr lang="en-AU" sz="2200" dirty="0"/>
            </a:br>
            <a:r>
              <a:rPr lang="en-AU" sz="2200" b="1" dirty="0" err="1"/>
              <a:t>Rydges</a:t>
            </a:r>
            <a:r>
              <a:rPr lang="en-AU" sz="2200" b="1" dirty="0"/>
              <a:t> Hotel, 4 - 6 October 2013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sz="3100" b="1" dirty="0"/>
              <a:t>“Heritage and participation in a new </a:t>
            </a:r>
            <a:r>
              <a:rPr lang="en-AU" sz="3100" b="1" dirty="0" smtClean="0"/>
              <a:t>society</a:t>
            </a:r>
            <a:br>
              <a:rPr lang="en-AU" sz="3100" b="1" dirty="0" smtClean="0"/>
            </a:br>
            <a:r>
              <a:rPr lang="en-AU" sz="3100" b="1" dirty="0" smtClean="0"/>
              <a:t> </a:t>
            </a:r>
            <a:r>
              <a:rPr lang="en-AU" sz="3100" b="1" dirty="0"/>
              <a:t>- a personal journey</a:t>
            </a:r>
            <a:r>
              <a:rPr lang="en-AU" sz="3100" b="1" dirty="0" smtClean="0"/>
              <a:t>”</a:t>
            </a:r>
            <a:r>
              <a:rPr lang="en-AU" b="1" dirty="0" smtClean="0"/>
              <a:t/>
            </a:r>
            <a:br>
              <a:rPr lang="en-AU" b="1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sz="2200" dirty="0"/>
              <a:t>Address by Dr </a:t>
            </a:r>
            <a:r>
              <a:rPr lang="en-AU" sz="2200" dirty="0" err="1"/>
              <a:t>Sev</a:t>
            </a:r>
            <a:r>
              <a:rPr lang="en-AU" sz="2200" dirty="0"/>
              <a:t> </a:t>
            </a:r>
            <a:r>
              <a:rPr lang="en-AU" sz="2200" dirty="0" err="1"/>
              <a:t>Ozdowski</a:t>
            </a:r>
            <a:r>
              <a:rPr lang="en-AU" sz="2200" dirty="0"/>
              <a:t> OAM FAICD</a:t>
            </a:r>
            <a:br>
              <a:rPr lang="en-AU" sz="2200" dirty="0"/>
            </a:br>
            <a:r>
              <a:rPr lang="en-AU" sz="2200" dirty="0"/>
              <a:t>Australian Human Rights Commissioner (2000-05)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88840"/>
            <a:ext cx="1512168" cy="101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00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b="1" dirty="0" smtClean="0"/>
              <a:t>MIGRATION AND</a:t>
            </a:r>
            <a:br>
              <a:rPr lang="en-AU" b="1" dirty="0" smtClean="0"/>
            </a:br>
            <a:r>
              <a:rPr lang="en-AU" b="1" dirty="0" smtClean="0"/>
              <a:t>EARLY SETTLEMENT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79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German </a:t>
            </a:r>
            <a:r>
              <a:rPr lang="pl-PL" dirty="0" err="1" smtClean="0"/>
              <a:t>Fremden</a:t>
            </a:r>
            <a:r>
              <a:rPr lang="en-AU" dirty="0"/>
              <a:t>-</a:t>
            </a:r>
            <a:r>
              <a:rPr lang="pl-PL" dirty="0" smtClean="0"/>
              <a:t>Pass </a:t>
            </a:r>
            <a:r>
              <a:rPr lang="en-AU" dirty="0" smtClean="0"/>
              <a:t>for travel to Australia</a:t>
            </a:r>
            <a:br>
              <a:rPr lang="en-AU" dirty="0" smtClean="0"/>
            </a:br>
            <a:r>
              <a:rPr lang="en-AU" dirty="0" smtClean="0"/>
              <a:t>1974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r="117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792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First Home:  Villawood Migrant Reception Centre</a:t>
            </a:r>
            <a:br>
              <a:rPr lang="en-AU" dirty="0" smtClean="0"/>
            </a:br>
            <a:r>
              <a:rPr lang="en-AU" dirty="0" smtClean="0"/>
              <a:t>1975</a:t>
            </a:r>
            <a:endParaRPr lang="en-A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13" y="628310"/>
            <a:ext cx="7308595" cy="518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92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/>
          </a:bodyPr>
          <a:lstStyle/>
          <a:p>
            <a:r>
              <a:rPr lang="en-AU" b="1" dirty="0" smtClean="0"/>
              <a:t>PROFESSIONAL BEGINNINGS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22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 smtClean="0"/>
              <a:t>Hunger </a:t>
            </a:r>
            <a:r>
              <a:rPr lang="en-AU" dirty="0"/>
              <a:t>Strike in Martin Place, </a:t>
            </a:r>
            <a:r>
              <a:rPr lang="en-AU" dirty="0" smtClean="0"/>
              <a:t>Sydney</a:t>
            </a:r>
            <a:br>
              <a:rPr lang="en-AU" dirty="0" smtClean="0"/>
            </a:br>
            <a:r>
              <a:rPr lang="en-AU" dirty="0" smtClean="0"/>
              <a:t>March </a:t>
            </a:r>
            <a:r>
              <a:rPr lang="en-AU" dirty="0"/>
              <a:t>1977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r="229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18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First Publication in an Internationally Recognised Law Journal</a:t>
            </a:r>
            <a:br>
              <a:rPr lang="en-AU" dirty="0" smtClean="0"/>
            </a:br>
            <a:r>
              <a:rPr lang="en-AU" dirty="0" smtClean="0"/>
              <a:t>1979</a:t>
            </a:r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663"/>
            <a:ext cx="3672408" cy="53836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10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First Submission Made to Parliamentary Committee</a:t>
            </a:r>
            <a:br>
              <a:rPr lang="en-AU" dirty="0" smtClean="0"/>
            </a:br>
            <a:r>
              <a:rPr lang="en-AU" dirty="0" smtClean="0"/>
              <a:t>1980</a:t>
            </a:r>
            <a:endParaRPr lang="en-A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3816424" cy="540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615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/>
          </a:bodyPr>
          <a:lstStyle/>
          <a:p>
            <a:r>
              <a:rPr lang="en-AU" b="1" dirty="0" smtClean="0"/>
              <a:t>AUSTRALIAN PUBLIC SERVICE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89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Dame </a:t>
            </a:r>
            <a:r>
              <a:rPr lang="en-AU" dirty="0"/>
              <a:t>Roma </a:t>
            </a:r>
            <a:r>
              <a:rPr lang="en-AU" dirty="0" err="1" smtClean="0"/>
              <a:t>Mitchel</a:t>
            </a:r>
            <a:r>
              <a:rPr lang="en-AU" dirty="0" smtClean="0"/>
              <a:t>, Chair of the Human Rights Commission (1981-6), then  South Australian Governor  -  Adelaide 1996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5392" r="-735" b="19608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74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First Parliamentary Report</a:t>
            </a:r>
            <a:endParaRPr lang="en-A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04663"/>
            <a:ext cx="3888433" cy="53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8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/>
          <a:lstStyle/>
          <a:p>
            <a:r>
              <a:rPr lang="en-AU" b="1" dirty="0" smtClean="0"/>
              <a:t>CHILDHOOD INFLUENCES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364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Article in a Conservative Intellectual Journal “Quadrant”</a:t>
            </a:r>
            <a:br>
              <a:rPr lang="en-AU" dirty="0" smtClean="0"/>
            </a:br>
            <a:r>
              <a:rPr lang="en-AU" dirty="0" smtClean="0"/>
              <a:t>1987</a:t>
            </a:r>
            <a:endParaRPr lang="en-AU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68" t="-269" r="-41132" b="961"/>
          <a:stretch/>
        </p:blipFill>
        <p:spPr>
          <a:xfrm>
            <a:off x="951187" y="188640"/>
            <a:ext cx="7509245" cy="563193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132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Demonstration in front of </a:t>
            </a:r>
            <a:r>
              <a:rPr lang="en-AU" dirty="0" smtClean="0"/>
              <a:t>the Polish </a:t>
            </a:r>
            <a:r>
              <a:rPr lang="en-AU" dirty="0"/>
              <a:t>Embassy in </a:t>
            </a:r>
            <a:r>
              <a:rPr lang="en-AU" dirty="0" smtClean="0"/>
              <a:t>Canberra</a:t>
            </a:r>
            <a:br>
              <a:rPr lang="en-AU" dirty="0" smtClean="0"/>
            </a:br>
            <a:r>
              <a:rPr lang="en-AU" dirty="0" smtClean="0"/>
              <a:t>1981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r="449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10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Demonstration in front of the Polish Embassy in Canberra</a:t>
            </a:r>
            <a:br>
              <a:rPr lang="en-AU" dirty="0"/>
            </a:br>
            <a:r>
              <a:rPr lang="en-AU" dirty="0"/>
              <a:t>1981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030"/>
            <a:ext cx="8496944" cy="550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8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/>
              <a:t>Office of Multicultural Affairs </a:t>
            </a:r>
            <a:r>
              <a:rPr lang="en-AU" dirty="0" smtClean="0"/>
              <a:t>with Prime </a:t>
            </a:r>
            <a:r>
              <a:rPr lang="en-AU" dirty="0"/>
              <a:t>Minister Bob Hawke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1988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r="286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51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The “Bible” of Australian Multiculturalism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48" t="452" r="-43710" b="-90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34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5809155"/>
            <a:ext cx="7272808" cy="716189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Foreign Minister Gareth Evans </a:t>
            </a:r>
            <a:r>
              <a:rPr lang="en-AU" dirty="0" smtClean="0"/>
              <a:t>with Australia </a:t>
            </a:r>
            <a:r>
              <a:rPr lang="en-AU" dirty="0"/>
              <a:t>Indonesia Institute </a:t>
            </a:r>
            <a:r>
              <a:rPr lang="en-AU" dirty="0" smtClean="0"/>
              <a:t>team</a:t>
            </a:r>
            <a:br>
              <a:rPr lang="en-AU" dirty="0" smtClean="0"/>
            </a:br>
            <a:r>
              <a:rPr lang="en-AU" dirty="0" smtClean="0"/>
              <a:t>1990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r="506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65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809155"/>
            <a:ext cx="7344815" cy="716189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On assignment for BHP Utah Minerals International </a:t>
            </a:r>
            <a:r>
              <a:rPr lang="en-AU" dirty="0" smtClean="0"/>
              <a:t>in Moscow</a:t>
            </a:r>
            <a:br>
              <a:rPr lang="en-AU" dirty="0" smtClean="0"/>
            </a:br>
            <a:r>
              <a:rPr lang="en-AU" dirty="0" smtClean="0"/>
              <a:t>1990-01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r="1007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016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Let’s Celebrate the Centenary of Australian Federation</a:t>
            </a:r>
            <a:endParaRPr lang="en-A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6329"/>
            <a:ext cx="3816424" cy="552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01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/>
          </a:bodyPr>
          <a:lstStyle/>
          <a:p>
            <a:r>
              <a:rPr lang="en-AU" b="1" dirty="0" smtClean="0"/>
              <a:t>IN SOUTH AUSTRALIA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38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869" y="5877272"/>
            <a:ext cx="8156594" cy="79208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Premier John Olsen with the Polish Lobby at the Office of Multicultural</a:t>
            </a:r>
            <a:br>
              <a:rPr lang="en-AU" dirty="0" smtClean="0"/>
            </a:br>
            <a:r>
              <a:rPr lang="en-AU" dirty="0" smtClean="0"/>
              <a:t>and International Affairs</a:t>
            </a:r>
            <a:br>
              <a:rPr lang="en-AU" dirty="0" smtClean="0"/>
            </a:br>
            <a:r>
              <a:rPr lang="en-AU" dirty="0" smtClean="0"/>
              <a:t>Adelaide 1998</a:t>
            </a:r>
            <a:endParaRPr lang="en-A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t="11826"/>
          <a:stretch/>
        </p:blipFill>
        <p:spPr bwMode="auto">
          <a:xfrm>
            <a:off x="591868" y="332656"/>
            <a:ext cx="8156595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8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Ozdowski Family Residence</a:t>
            </a:r>
            <a:br>
              <a:rPr lang="en-AU" dirty="0" smtClean="0"/>
            </a:br>
            <a:r>
              <a:rPr lang="en-AU" dirty="0" err="1" smtClean="0"/>
              <a:t>Roszk</a:t>
            </a:r>
            <a:r>
              <a:rPr lang="pl-PL" dirty="0" smtClean="0"/>
              <a:t>ó</a:t>
            </a:r>
            <a:r>
              <a:rPr lang="en-AU" dirty="0" smtClean="0"/>
              <a:t>w near </a:t>
            </a:r>
            <a:r>
              <a:rPr lang="en-AU" dirty="0" err="1" smtClean="0"/>
              <a:t>Jarocin</a:t>
            </a:r>
            <a:r>
              <a:rPr lang="en-AU" dirty="0" smtClean="0"/>
              <a:t> 1938 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t="4087" r="3744" b="3744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33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Advancing Multicultural Policies and Skilled Migration</a:t>
            </a:r>
            <a:br>
              <a:rPr lang="en-AU" dirty="0" smtClean="0"/>
            </a:br>
            <a:r>
              <a:rPr lang="en-AU" dirty="0" smtClean="0"/>
              <a:t>Adelaide, 1996-2000</a:t>
            </a:r>
            <a:endParaRPr lang="en-A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95" y="332656"/>
            <a:ext cx="3864229" cy="547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92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b="1" dirty="0" smtClean="0"/>
              <a:t>AUSTRALIAN HUMAN RIGHTS COMMISSIONER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0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Fighting to Secure Release of Children and their Families from Immigration Detention, 2004</a:t>
            </a:r>
            <a:endParaRPr lang="en-A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336215"/>
            <a:ext cx="6192687" cy="546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92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Opening Medicare to People with Mental Illness</a:t>
            </a:r>
            <a:endParaRPr lang="en-A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0436"/>
            <a:ext cx="3672408" cy="55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92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/>
          </a:bodyPr>
          <a:lstStyle/>
          <a:p>
            <a:r>
              <a:rPr lang="en-AU" b="1" smtClean="0"/>
              <a:t>NEW BEGINNING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0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Hon. Michael Kirby AC CMG Addressing UWS Open Forum</a:t>
            </a:r>
            <a:br>
              <a:rPr lang="en-AU" dirty="0" smtClean="0"/>
            </a:br>
            <a:r>
              <a:rPr lang="en-AU" dirty="0" smtClean="0"/>
              <a:t>2009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r="550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14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 smtClean="0"/>
              <a:t>2010 International Human Rights Education Conference </a:t>
            </a:r>
            <a:br>
              <a:rPr lang="en-AU" dirty="0" smtClean="0"/>
            </a:br>
            <a:r>
              <a:rPr lang="en-AU" dirty="0" smtClean="0"/>
              <a:t>Program Cover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73" t="509" r="-43716" b="265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507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 smtClean="0"/>
              <a:t>Hon. </a:t>
            </a:r>
            <a:r>
              <a:rPr lang="en-AU" dirty="0"/>
              <a:t>Christopher </a:t>
            </a:r>
            <a:r>
              <a:rPr lang="en-AU" dirty="0" err="1" smtClean="0"/>
              <a:t>Pyne</a:t>
            </a:r>
            <a:r>
              <a:rPr lang="en-AU" dirty="0" smtClean="0"/>
              <a:t> MP, now Minister </a:t>
            </a:r>
            <a:r>
              <a:rPr lang="en-AU" dirty="0"/>
              <a:t>of </a:t>
            </a:r>
            <a:r>
              <a:rPr lang="en-AU" dirty="0" smtClean="0"/>
              <a:t>Education</a:t>
            </a:r>
            <a:br>
              <a:rPr lang="en-AU" dirty="0" smtClean="0"/>
            </a:br>
            <a:r>
              <a:rPr lang="en-AU" dirty="0" smtClean="0"/>
              <a:t>at IHRE </a:t>
            </a:r>
            <a:r>
              <a:rPr lang="en-AU" dirty="0"/>
              <a:t>Conference in </a:t>
            </a:r>
            <a:r>
              <a:rPr lang="en-AU" dirty="0" smtClean="0"/>
              <a:t>Sydney, 2010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32" t="-659" r="-51902" b="141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169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Lobbying Prime Minister Julia Gillard MP for Human Rights</a:t>
            </a:r>
            <a:br>
              <a:rPr lang="en-AU" dirty="0" smtClean="0"/>
            </a:br>
            <a:r>
              <a:rPr lang="en-AU" dirty="0" smtClean="0"/>
              <a:t>2013</a:t>
            </a:r>
            <a:endParaRPr lang="en-AU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1" b="901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44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/>
          </a:bodyPr>
          <a:lstStyle/>
          <a:p>
            <a:r>
              <a:rPr lang="en-AU" b="1" dirty="0" smtClean="0"/>
              <a:t>THE POLISH LOBBY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0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First Communion of </a:t>
            </a:r>
            <a:r>
              <a:rPr lang="en-AU" dirty="0" err="1" smtClean="0"/>
              <a:t>Jerzy</a:t>
            </a:r>
            <a:r>
              <a:rPr lang="en-AU" dirty="0" smtClean="0"/>
              <a:t> Ozdowski</a:t>
            </a:r>
            <a:br>
              <a:rPr lang="en-AU" dirty="0" smtClean="0"/>
            </a:br>
            <a:r>
              <a:rPr lang="en-AU" dirty="0" err="1" smtClean="0"/>
              <a:t>Roszk</a:t>
            </a:r>
            <a:r>
              <a:rPr lang="pl-PL" dirty="0" smtClean="0"/>
              <a:t>ó</a:t>
            </a:r>
            <a:r>
              <a:rPr lang="en-AU" dirty="0" smtClean="0"/>
              <a:t>w 1938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9863" r="9444" b="10108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76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203" y="5809155"/>
            <a:ext cx="7149205" cy="716189"/>
          </a:xfrm>
        </p:spPr>
        <p:txBody>
          <a:bodyPr>
            <a:normAutofit/>
          </a:bodyPr>
          <a:lstStyle/>
          <a:p>
            <a:pPr algn="ctr"/>
            <a:r>
              <a:rPr lang="en-AU" dirty="0" smtClean="0"/>
              <a:t>Prime Minister Bob Hawke with Leaders of the Polish Community</a:t>
            </a:r>
            <a:br>
              <a:rPr lang="en-AU" dirty="0" smtClean="0"/>
            </a:br>
            <a:r>
              <a:rPr lang="en-AU" dirty="0" smtClean="0"/>
              <a:t>1990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850" t="229" r="-54885" b="2675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President Lech </a:t>
            </a:r>
            <a:r>
              <a:rPr lang="en-AU" dirty="0" err="1"/>
              <a:t>Wałęsa</a:t>
            </a:r>
            <a:r>
              <a:rPr lang="en-AU" dirty="0"/>
              <a:t> </a:t>
            </a:r>
            <a:r>
              <a:rPr lang="en-AU" dirty="0" smtClean="0"/>
              <a:t>and Prime Minister John Howard</a:t>
            </a:r>
            <a:br>
              <a:rPr lang="en-AU" dirty="0" smtClean="0"/>
            </a:br>
            <a:r>
              <a:rPr lang="en-AU" dirty="0" smtClean="0"/>
              <a:t>Canberra 2002</a:t>
            </a:r>
            <a:endParaRPr lang="en-A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r="7202" b="10548"/>
          <a:stretch/>
        </p:blipFill>
        <p:spPr bwMode="auto">
          <a:xfrm>
            <a:off x="827584" y="405994"/>
            <a:ext cx="7488832" cy="537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92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President Lech </a:t>
            </a:r>
            <a:r>
              <a:rPr lang="en-AU" dirty="0" err="1"/>
              <a:t>Wałęsa</a:t>
            </a:r>
            <a:r>
              <a:rPr lang="en-AU" dirty="0"/>
              <a:t> with Cardinal George </a:t>
            </a:r>
            <a:r>
              <a:rPr lang="en-AU" dirty="0" smtClean="0"/>
              <a:t>Pell</a:t>
            </a:r>
            <a:br>
              <a:rPr lang="en-AU" dirty="0" smtClean="0"/>
            </a:br>
            <a:r>
              <a:rPr lang="en-AU" dirty="0" smtClean="0"/>
              <a:t>Sydney 2002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r="8492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56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Adam </a:t>
            </a:r>
            <a:r>
              <a:rPr lang="pl-PL" dirty="0"/>
              <a:t>Michnik </a:t>
            </a:r>
            <a:r>
              <a:rPr lang="en-AU" dirty="0" smtClean="0"/>
              <a:t>at White Eagle Club</a:t>
            </a:r>
            <a:br>
              <a:rPr lang="en-AU" dirty="0" smtClean="0"/>
            </a:br>
            <a:r>
              <a:rPr lang="en-AU" dirty="0" smtClean="0"/>
              <a:t>Canberra 1990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r="5764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59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203" y="5809155"/>
            <a:ext cx="6933181" cy="932213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Deputy Prime Minister (and later Australia's Ambassador to Vatican) Tim Fisher offers a Koala bear to </a:t>
            </a:r>
            <a:r>
              <a:rPr lang="en-AU" dirty="0" smtClean="0"/>
              <a:t>Hon. Hanna </a:t>
            </a:r>
            <a:r>
              <a:rPr lang="en-AU" dirty="0" err="1"/>
              <a:t>Suchocka</a:t>
            </a:r>
            <a:r>
              <a:rPr lang="en-AU" dirty="0"/>
              <a:t> </a:t>
            </a:r>
            <a:r>
              <a:rPr lang="en-AU" dirty="0" smtClean="0"/>
              <a:t>at Australian </a:t>
            </a:r>
            <a:r>
              <a:rPr lang="en-AU" dirty="0"/>
              <a:t>Parliament </a:t>
            </a:r>
            <a:r>
              <a:rPr lang="en-AU" dirty="0" smtClean="0"/>
              <a:t>House, Canberra 1992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r="4492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797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5809155"/>
            <a:ext cx="7272808" cy="716189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Foreign Minister Krzysztof </a:t>
            </a:r>
            <a:r>
              <a:rPr lang="en-AU" dirty="0" err="1" smtClean="0"/>
              <a:t>Skubiszewski</a:t>
            </a:r>
            <a:r>
              <a:rPr lang="en-AU" dirty="0" smtClean="0"/>
              <a:t> at Polish Ex-Servicemen’s Club</a:t>
            </a:r>
            <a:br>
              <a:rPr lang="en-AU" dirty="0" smtClean="0"/>
            </a:br>
            <a:r>
              <a:rPr lang="en-AU" dirty="0" smtClean="0"/>
              <a:t>Canberra 1990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9617" r="16870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165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dirty="0"/>
              <a:t>Premier Jan </a:t>
            </a:r>
            <a:r>
              <a:rPr lang="en-AU" dirty="0" smtClean="0"/>
              <a:t>Krzysztof </a:t>
            </a:r>
            <a:r>
              <a:rPr lang="en-AU" dirty="0" err="1" smtClean="0"/>
              <a:t>Bielecki</a:t>
            </a:r>
            <a:r>
              <a:rPr lang="en-AU" dirty="0" smtClean="0"/>
              <a:t> with Senate President Margaret Reed</a:t>
            </a:r>
            <a:br>
              <a:rPr lang="en-AU" dirty="0" smtClean="0"/>
            </a:br>
            <a:r>
              <a:rPr lang="en-AU" dirty="0" smtClean="0"/>
              <a:t>Canberra 2003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4784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103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Jan </a:t>
            </a:r>
            <a:r>
              <a:rPr lang="pl-PL" dirty="0"/>
              <a:t>Nowak </a:t>
            </a:r>
            <a:r>
              <a:rPr lang="pl-PL" dirty="0" smtClean="0"/>
              <a:t>Jeziorański </a:t>
            </a:r>
            <a:r>
              <a:rPr lang="en-AU" dirty="0" smtClean="0"/>
              <a:t>with Philip Ruddock MP at Parliament</a:t>
            </a:r>
            <a:br>
              <a:rPr lang="en-AU" dirty="0" smtClean="0"/>
            </a:br>
            <a:r>
              <a:rPr lang="en-AU" dirty="0" smtClean="0"/>
              <a:t>1990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600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640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809155"/>
            <a:ext cx="7560839" cy="716189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Jan </a:t>
            </a:r>
            <a:r>
              <a:rPr lang="en-AU" dirty="0" err="1"/>
              <a:t>Karski</a:t>
            </a:r>
            <a:r>
              <a:rPr lang="en-AU" dirty="0"/>
              <a:t> at Parliament House waiting for a meeting with Prime </a:t>
            </a:r>
            <a:r>
              <a:rPr lang="en-AU" dirty="0" smtClean="0"/>
              <a:t>Minister</a:t>
            </a:r>
            <a:br>
              <a:rPr lang="en-AU" dirty="0" smtClean="0"/>
            </a:br>
            <a:r>
              <a:rPr lang="en-AU" dirty="0" smtClean="0"/>
              <a:t>early 1990s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r="5443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71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err="1" smtClean="0"/>
              <a:t>Prof.</a:t>
            </a:r>
            <a:r>
              <a:rPr lang="en-AU" dirty="0" smtClean="0"/>
              <a:t> </a:t>
            </a:r>
            <a:r>
              <a:rPr lang="en-AU" dirty="0" err="1" smtClean="0"/>
              <a:t>Leszek</a:t>
            </a:r>
            <a:r>
              <a:rPr lang="en-AU" dirty="0" smtClean="0"/>
              <a:t> Balcerowicz</a:t>
            </a:r>
            <a:br>
              <a:rPr lang="en-AU" dirty="0" smtClean="0"/>
            </a:br>
            <a:r>
              <a:rPr lang="en-AU" dirty="0" smtClean="0"/>
              <a:t>Sydney 2010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-626" r="14603" b="4978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49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3360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203" y="5809155"/>
            <a:ext cx="6933181" cy="932213"/>
          </a:xfrm>
        </p:spPr>
        <p:txBody>
          <a:bodyPr>
            <a:normAutofit fontScale="90000"/>
          </a:bodyPr>
          <a:lstStyle/>
          <a:p>
            <a:r>
              <a:rPr lang="en-AU" dirty="0" err="1" smtClean="0"/>
              <a:t>Stanis</a:t>
            </a:r>
            <a:r>
              <a:rPr lang="pl-PL" dirty="0" smtClean="0"/>
              <a:t>ł</a:t>
            </a:r>
            <a:r>
              <a:rPr lang="en-AU" dirty="0" smtClean="0"/>
              <a:t>aw </a:t>
            </a:r>
            <a:r>
              <a:rPr lang="en-AU" dirty="0" err="1" smtClean="0"/>
              <a:t>Chylewski</a:t>
            </a:r>
            <a:r>
              <a:rPr lang="en-AU" dirty="0" smtClean="0"/>
              <a:t> (1888-1940) in uniform of Greater Poland Uprising</a:t>
            </a:r>
            <a:br>
              <a:rPr lang="en-AU" dirty="0" smtClean="0"/>
            </a:br>
            <a:r>
              <a:rPr lang="en-AU" dirty="0" smtClean="0"/>
              <a:t>1918-19</a:t>
            </a:r>
            <a:endParaRPr lang="en-A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620687"/>
            <a:ext cx="4104455" cy="515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5867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/>
          </a:bodyPr>
          <a:lstStyle/>
          <a:p>
            <a:r>
              <a:rPr lang="en-AU" b="1" dirty="0" smtClean="0"/>
              <a:t>MAINTAINING HERRITAGE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0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Adam and </a:t>
            </a:r>
            <a:r>
              <a:rPr lang="en-AU" dirty="0" err="1" smtClean="0"/>
              <a:t>Agata</a:t>
            </a:r>
            <a:r>
              <a:rPr lang="en-AU" dirty="0" smtClean="0"/>
              <a:t> Ozdowski</a:t>
            </a:r>
            <a:br>
              <a:rPr lang="en-AU" dirty="0" smtClean="0"/>
            </a:br>
            <a:r>
              <a:rPr lang="en-AU" dirty="0" smtClean="0"/>
              <a:t>Canberra 1984</a:t>
            </a:r>
            <a:endParaRPr lang="en-A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9363"/>
            <a:ext cx="4392488" cy="556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51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8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Sev </a:t>
            </a:r>
            <a:r>
              <a:rPr lang="pl-PL" dirty="0"/>
              <a:t>Ozdowski </a:t>
            </a:r>
            <a:r>
              <a:rPr lang="en-AU" dirty="0" smtClean="0"/>
              <a:t>as an Altar Boy </a:t>
            </a:r>
            <a:r>
              <a:rPr lang="en-AU" dirty="0" err="1" smtClean="0"/>
              <a:t>Pozna</a:t>
            </a:r>
            <a:r>
              <a:rPr lang="pl-PL" dirty="0" smtClean="0"/>
              <a:t>ń</a:t>
            </a:r>
            <a:r>
              <a:rPr lang="en-AU" dirty="0" smtClean="0"/>
              <a:t> </a:t>
            </a:r>
            <a:r>
              <a:rPr lang="en-AU" dirty="0" err="1" smtClean="0"/>
              <a:t>Fara</a:t>
            </a:r>
            <a:r>
              <a:rPr lang="en-AU" dirty="0" smtClean="0"/>
              <a:t> Church</a:t>
            </a:r>
            <a:br>
              <a:rPr lang="en-AU" dirty="0" smtClean="0"/>
            </a:br>
            <a:r>
              <a:rPr lang="en-AU" dirty="0" smtClean="0"/>
              <a:t>1961</a:t>
            </a:r>
            <a:endParaRPr lang="en-AU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b="265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75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b="1" dirty="0" smtClean="0"/>
              <a:t>FORMATIVE YEARS</a:t>
            </a:r>
            <a:br>
              <a:rPr lang="en-AU" b="1" dirty="0" smtClean="0"/>
            </a:br>
            <a:r>
              <a:rPr lang="en-AU" b="1" dirty="0" smtClean="0"/>
              <a:t>1964 - 1973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30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Student Fest “</a:t>
            </a:r>
            <a:r>
              <a:rPr lang="en-AU" dirty="0" err="1" smtClean="0"/>
              <a:t>Juvenalia</a:t>
            </a:r>
            <a:r>
              <a:rPr lang="en-AU" dirty="0" smtClean="0"/>
              <a:t>” </a:t>
            </a:r>
            <a:r>
              <a:rPr lang="en-AU" dirty="0"/>
              <a:t>in </a:t>
            </a:r>
            <a:r>
              <a:rPr lang="en-AU" dirty="0" err="1" smtClean="0"/>
              <a:t>Pozna</a:t>
            </a:r>
            <a:r>
              <a:rPr lang="pl-PL" dirty="0" smtClean="0"/>
              <a:t>ń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1969</a:t>
            </a:r>
            <a:endParaRPr lang="en-AU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r="5179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449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Research into Workers Unrest in Costal Cities of Poland</a:t>
            </a:r>
            <a:br>
              <a:rPr lang="en-AU" dirty="0" smtClean="0"/>
            </a:br>
            <a:r>
              <a:rPr lang="en-AU" dirty="0" smtClean="0"/>
              <a:t>in December 1970</a:t>
            </a:r>
            <a:endParaRPr lang="en-A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663"/>
            <a:ext cx="3672408" cy="535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3748-7F47-4C23-9956-FF7BF6D73D24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10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431</Words>
  <Application>Microsoft Office PowerPoint</Application>
  <PresentationFormat>On-screen Show (4:3)</PresentationFormat>
  <Paragraphs>102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 Sydney 2013 Quo Vadis Conference "Connecting Tomorrow's Future" Rydges Hotel, 4 - 6 October 2013   “Heritage and participation in a new society  - a personal journey”  Address by Dr Sev Ozdowski OAM FAICD Australian Human Rights Commissioner (2000-05)</vt:lpstr>
      <vt:lpstr>CHILDHOOD INFLUENCES</vt:lpstr>
      <vt:lpstr>Ozdowski Family Residence Roszków near Jarocin 1938 </vt:lpstr>
      <vt:lpstr>First Communion of Jerzy Ozdowski Roszków 1938</vt:lpstr>
      <vt:lpstr>Stanisław Chylewski (1888-1940) in uniform of Greater Poland Uprising 1918-19</vt:lpstr>
      <vt:lpstr>Sev Ozdowski as an Altar Boy Poznań Fara Church 1961</vt:lpstr>
      <vt:lpstr>FORMATIVE YEARS 1964 - 1973</vt:lpstr>
      <vt:lpstr>Student Fest “Juvenalia” in Poznań 1969</vt:lpstr>
      <vt:lpstr>Research into Workers Unrest in Costal Cities of Poland in December 1970</vt:lpstr>
      <vt:lpstr>MIGRATION AND EARLY SETTLEMENT</vt:lpstr>
      <vt:lpstr>German Fremden-Pass for travel to Australia 1974</vt:lpstr>
      <vt:lpstr>First Home:  Villawood Migrant Reception Centre 1975</vt:lpstr>
      <vt:lpstr>PROFESSIONAL BEGINNINGS</vt:lpstr>
      <vt:lpstr>Hunger Strike in Martin Place, Sydney March 1977</vt:lpstr>
      <vt:lpstr>First Publication in an Internationally Recognised Law Journal 1979</vt:lpstr>
      <vt:lpstr>First Submission Made to Parliamentary Committee 1980</vt:lpstr>
      <vt:lpstr>AUSTRALIAN PUBLIC SERVICE</vt:lpstr>
      <vt:lpstr>Dame Roma Mitchel, Chair of the Human Rights Commission (1981-6), then  South Australian Governor  -  Adelaide 1996</vt:lpstr>
      <vt:lpstr>First Parliamentary Report</vt:lpstr>
      <vt:lpstr>Article in a Conservative Intellectual Journal “Quadrant” 1987</vt:lpstr>
      <vt:lpstr>Demonstration in front of the Polish Embassy in Canberra 1981</vt:lpstr>
      <vt:lpstr>Demonstration in front of the Polish Embassy in Canberra 1981</vt:lpstr>
      <vt:lpstr>Office of Multicultural Affairs with Prime Minister Bob Hawke  1988</vt:lpstr>
      <vt:lpstr>The “Bible” of Australian Multiculturalism</vt:lpstr>
      <vt:lpstr>Foreign Minister Gareth Evans with Australia Indonesia Institute team 1990</vt:lpstr>
      <vt:lpstr>On assignment for BHP Utah Minerals International in Moscow 1990-01</vt:lpstr>
      <vt:lpstr>Let’s Celebrate the Centenary of Australian Federation</vt:lpstr>
      <vt:lpstr>IN SOUTH AUSTRALIA</vt:lpstr>
      <vt:lpstr>Premier John Olsen with the Polish Lobby at the Office of Multicultural and International Affairs Adelaide 1998</vt:lpstr>
      <vt:lpstr>Advancing Multicultural Policies and Skilled Migration Adelaide, 1996-2000</vt:lpstr>
      <vt:lpstr>AUSTRALIAN HUMAN RIGHTS COMMISSIONER</vt:lpstr>
      <vt:lpstr>Fighting to Secure Release of Children and their Families from Immigration Detention, 2004</vt:lpstr>
      <vt:lpstr>Opening Medicare to People with Mental Illness</vt:lpstr>
      <vt:lpstr>NEW BEGINNING</vt:lpstr>
      <vt:lpstr>Hon. Michael Kirby AC CMG Addressing UWS Open Forum 2009</vt:lpstr>
      <vt:lpstr>2010 International Human Rights Education Conference  Program Cover</vt:lpstr>
      <vt:lpstr>Hon. Christopher Pyne MP, now Minister of Education at IHRE Conference in Sydney, 2010</vt:lpstr>
      <vt:lpstr>Lobbying Prime Minister Julia Gillard MP for Human Rights 2013</vt:lpstr>
      <vt:lpstr>THE POLISH LOBBY</vt:lpstr>
      <vt:lpstr>Prime Minister Bob Hawke with Leaders of the Polish Community 1990</vt:lpstr>
      <vt:lpstr>President Lech Wałęsa and Prime Minister John Howard Canberra 2002</vt:lpstr>
      <vt:lpstr>President Lech Wałęsa with Cardinal George Pell Sydney 2002</vt:lpstr>
      <vt:lpstr>Adam Michnik at White Eagle Club Canberra 1990</vt:lpstr>
      <vt:lpstr>Deputy Prime Minister (and later Australia's Ambassador to Vatican) Tim Fisher offers a Koala bear to Hon. Hanna Suchocka at Australian Parliament House, Canberra 1992</vt:lpstr>
      <vt:lpstr>Foreign Minister Krzysztof Skubiszewski at Polish Ex-Servicemen’s Club Canberra 1990</vt:lpstr>
      <vt:lpstr>Premier Jan Krzysztof Bielecki with Senate President Margaret Reed Canberra 2003</vt:lpstr>
      <vt:lpstr>Jan Nowak Jeziorański with Philip Ruddock MP at Parliament 1990</vt:lpstr>
      <vt:lpstr>Jan Karski at Parliament House waiting for a meeting with Prime Minister early 1990s</vt:lpstr>
      <vt:lpstr>Prof. Leszek Balcerowicz Sydney 2010</vt:lpstr>
      <vt:lpstr>MAINTAINING HERRITAGE</vt:lpstr>
      <vt:lpstr>Adam and Agata Ozdowski Canberra 1984</vt:lpstr>
    </vt:vector>
  </TitlesOfParts>
  <Company>University of Western Sydney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"Connecting Tomorrow's Future“  Quo Vadis Sydney 2013 conference</dc:title>
  <dc:creator>Debbie Mey</dc:creator>
  <cp:lastModifiedBy>admin</cp:lastModifiedBy>
  <cp:revision>36</cp:revision>
  <cp:lastPrinted>2013-10-03T06:39:00Z</cp:lastPrinted>
  <dcterms:created xsi:type="dcterms:W3CDTF">2013-10-02T05:11:13Z</dcterms:created>
  <dcterms:modified xsi:type="dcterms:W3CDTF">2013-10-03T13:39:34Z</dcterms:modified>
</cp:coreProperties>
</file>